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8" r:id="rId3"/>
    <p:sldId id="287" r:id="rId4"/>
    <p:sldId id="257" r:id="rId5"/>
    <p:sldId id="258" r:id="rId6"/>
    <p:sldId id="260" r:id="rId7"/>
    <p:sldId id="259" r:id="rId8"/>
    <p:sldId id="261" r:id="rId9"/>
    <p:sldId id="262" r:id="rId10"/>
    <p:sldId id="263" r:id="rId11"/>
    <p:sldId id="264" r:id="rId12"/>
    <p:sldId id="276" r:id="rId13"/>
    <p:sldId id="286" r:id="rId14"/>
    <p:sldId id="266" r:id="rId15"/>
    <p:sldId id="279" r:id="rId16"/>
    <p:sldId id="267" r:id="rId17"/>
    <p:sldId id="268" r:id="rId18"/>
    <p:sldId id="298" r:id="rId19"/>
    <p:sldId id="285" r:id="rId20"/>
    <p:sldId id="284" r:id="rId21"/>
    <p:sldId id="269" r:id="rId22"/>
    <p:sldId id="270" r:id="rId23"/>
    <p:sldId id="271" r:id="rId24"/>
    <p:sldId id="272" r:id="rId25"/>
    <p:sldId id="273" r:id="rId26"/>
    <p:sldId id="280" r:id="rId27"/>
    <p:sldId id="281" r:id="rId28"/>
    <p:sldId id="282" r:id="rId29"/>
    <p:sldId id="283" r:id="rId30"/>
    <p:sldId id="274" r:id="rId31"/>
    <p:sldId id="277" r:id="rId32"/>
    <p:sldId id="275" r:id="rId33"/>
    <p:sldId id="291" r:id="rId34"/>
    <p:sldId id="296" r:id="rId35"/>
    <p:sldId id="297" r:id="rId36"/>
    <p:sldId id="294"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9" d="100"/>
          <a:sy n="119" d="100"/>
        </p:scale>
        <p:origin x="21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8.svg"/></Relationships>
</file>

<file path=ppt/diagrams/_rels/data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8.svg"/></Relationships>
</file>

<file path=ppt/diagrams/_rels/drawing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FBAD84-4039-4B49-97AE-70EBF0A947FE}"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A64A697-B745-49CE-B3AE-9897B6A6859F}">
      <dgm:prSet/>
      <dgm:spPr/>
      <dgm:t>
        <a:bodyPr/>
        <a:lstStyle/>
        <a:p>
          <a:pPr>
            <a:defRPr cap="all"/>
          </a:pPr>
          <a:r>
            <a:rPr lang="en-US" dirty="0"/>
            <a:t>All TMC LLC </a:t>
          </a:r>
          <a:r>
            <a:rPr lang="en-US" dirty="0" err="1"/>
            <a:t>CustomerS</a:t>
          </a:r>
          <a:r>
            <a:rPr lang="en-US" dirty="0"/>
            <a:t>, associates and suppliers are expected to maintain full compliance with all laws and regulations.</a:t>
          </a:r>
        </a:p>
        <a:p>
          <a:pPr>
            <a:defRPr cap="all"/>
          </a:pPr>
          <a:r>
            <a:rPr lang="en-US" dirty="0"/>
            <a:t>Our businesses operate in a highly regulated environment as Many governmental entities direct how to conduct business. All are expected to comply strictly with all government and company requirements</a:t>
          </a:r>
        </a:p>
      </dgm:t>
    </dgm:pt>
    <dgm:pt modelId="{38372F55-07E0-4649-8FE0-E4D3329D05FA}" type="parTrans" cxnId="{5BF747B8-B741-4B90-9CBD-308776141E1C}">
      <dgm:prSet/>
      <dgm:spPr/>
      <dgm:t>
        <a:bodyPr/>
        <a:lstStyle/>
        <a:p>
          <a:endParaRPr lang="en-US"/>
        </a:p>
      </dgm:t>
    </dgm:pt>
    <dgm:pt modelId="{B7C03DDB-6E2D-47AA-910B-5CF475AD4E09}" type="sibTrans" cxnId="{5BF747B8-B741-4B90-9CBD-308776141E1C}">
      <dgm:prSet/>
      <dgm:spPr/>
      <dgm:t>
        <a:bodyPr/>
        <a:lstStyle/>
        <a:p>
          <a:endParaRPr lang="en-US"/>
        </a:p>
      </dgm:t>
    </dgm:pt>
    <dgm:pt modelId="{A58F7722-6900-4697-9683-090BF8815D30}">
      <dgm:prSet/>
      <dgm:spPr/>
      <dgm:t>
        <a:bodyPr/>
        <a:lstStyle/>
        <a:p>
          <a:pPr>
            <a:defRPr cap="all"/>
          </a:pPr>
          <a:r>
            <a:rPr lang="en-US" dirty="0"/>
            <a:t>Documents are expected to maintained and controlled as they transition to records. No record can be altered to conceal or misrepresent the underlying transaction represented.</a:t>
          </a:r>
        </a:p>
        <a:p>
          <a:pPr>
            <a:defRPr cap="all"/>
          </a:pPr>
          <a:r>
            <a:rPr lang="en-US" dirty="0"/>
            <a:t>never destroy or alter any documents, lie to or mislead an inspector, or obstruct the collection of information</a:t>
          </a:r>
        </a:p>
      </dgm:t>
    </dgm:pt>
    <dgm:pt modelId="{8B5FC6AE-AD5F-4588-B3C9-1D0CA8BEEEA8}" type="parTrans" cxnId="{0BC1DC51-2E5A-46B7-9F1E-5F05F402325A}">
      <dgm:prSet/>
      <dgm:spPr/>
      <dgm:t>
        <a:bodyPr/>
        <a:lstStyle/>
        <a:p>
          <a:endParaRPr lang="en-US"/>
        </a:p>
      </dgm:t>
    </dgm:pt>
    <dgm:pt modelId="{A04F5C71-AFD1-4210-AC9B-B95630C3138C}" type="sibTrans" cxnId="{0BC1DC51-2E5A-46B7-9F1E-5F05F402325A}">
      <dgm:prSet/>
      <dgm:spPr/>
      <dgm:t>
        <a:bodyPr/>
        <a:lstStyle/>
        <a:p>
          <a:endParaRPr lang="en-US"/>
        </a:p>
      </dgm:t>
    </dgm:pt>
    <dgm:pt modelId="{C7319954-504B-4FBA-89BA-4FF0FC810915}">
      <dgm:prSet/>
      <dgm:spPr/>
      <dgm:t>
        <a:bodyPr/>
        <a:lstStyle/>
        <a:p>
          <a:pPr>
            <a:defRPr cap="all"/>
          </a:pPr>
          <a:r>
            <a:rPr lang="en-US" dirty="0"/>
            <a:t>Any handwritten correction/note must have a single line through it accompanied with initials and date if internal to TMC LLC. Similar changes from suppliers must have a single line through it accompanied by an official signature, legible printed name and date of correction.</a:t>
          </a:r>
        </a:p>
      </dgm:t>
    </dgm:pt>
    <dgm:pt modelId="{783111DB-BC84-4F08-ADF9-F67C021D0611}" type="parTrans" cxnId="{BCE10B3C-4ED4-4514-AF1C-DC6D14C9AA34}">
      <dgm:prSet/>
      <dgm:spPr/>
      <dgm:t>
        <a:bodyPr/>
        <a:lstStyle/>
        <a:p>
          <a:endParaRPr lang="en-US"/>
        </a:p>
      </dgm:t>
    </dgm:pt>
    <dgm:pt modelId="{5583D91C-788A-4DEE-A6AD-8BF1D74AF5D4}" type="sibTrans" cxnId="{BCE10B3C-4ED4-4514-AF1C-DC6D14C9AA34}">
      <dgm:prSet/>
      <dgm:spPr/>
      <dgm:t>
        <a:bodyPr/>
        <a:lstStyle/>
        <a:p>
          <a:endParaRPr lang="en-US"/>
        </a:p>
      </dgm:t>
    </dgm:pt>
    <dgm:pt modelId="{AA7A90A4-5CDD-4CA6-948E-B33564D6A03B}" type="pres">
      <dgm:prSet presAssocID="{5BFBAD84-4039-4B49-97AE-70EBF0A947FE}" presName="root" presStyleCnt="0">
        <dgm:presLayoutVars>
          <dgm:dir/>
          <dgm:resizeHandles val="exact"/>
        </dgm:presLayoutVars>
      </dgm:prSet>
      <dgm:spPr/>
    </dgm:pt>
    <dgm:pt modelId="{1A554F96-C4CB-4964-8703-7A3B8C39A515}" type="pres">
      <dgm:prSet presAssocID="{FA64A697-B745-49CE-B3AE-9897B6A6859F}" presName="compNode" presStyleCnt="0"/>
      <dgm:spPr/>
    </dgm:pt>
    <dgm:pt modelId="{10673633-85FD-4B43-AAA9-BAFE52CE631F}" type="pres">
      <dgm:prSet presAssocID="{FA64A697-B745-49CE-B3AE-9897B6A6859F}" presName="iconBgRect" presStyleLbl="bgShp" presStyleIdx="0" presStyleCnt="3"/>
      <dgm:spPr>
        <a:prstGeom prst="round2DiagRect">
          <a:avLst>
            <a:gd name="adj1" fmla="val 29727"/>
            <a:gd name="adj2" fmla="val 0"/>
          </a:avLst>
        </a:prstGeom>
      </dgm:spPr>
    </dgm:pt>
    <dgm:pt modelId="{E37CE638-52BC-47F9-B08C-C952BAF7709E}" type="pres">
      <dgm:prSet presAssocID="{FA64A697-B745-49CE-B3AE-9897B6A6859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B4FF0872-5244-49F2-A48B-130B38D62ADD}" type="pres">
      <dgm:prSet presAssocID="{FA64A697-B745-49CE-B3AE-9897B6A6859F}" presName="spaceRect" presStyleCnt="0"/>
      <dgm:spPr/>
    </dgm:pt>
    <dgm:pt modelId="{CE9AA7F6-E572-4AC3-81D2-DBEB313D589F}" type="pres">
      <dgm:prSet presAssocID="{FA64A697-B745-49CE-B3AE-9897B6A6859F}" presName="textRect" presStyleLbl="revTx" presStyleIdx="0" presStyleCnt="3">
        <dgm:presLayoutVars>
          <dgm:chMax val="1"/>
          <dgm:chPref val="1"/>
        </dgm:presLayoutVars>
      </dgm:prSet>
      <dgm:spPr/>
    </dgm:pt>
    <dgm:pt modelId="{5F2900F0-6C22-4E41-AE55-223F03395136}" type="pres">
      <dgm:prSet presAssocID="{B7C03DDB-6E2D-47AA-910B-5CF475AD4E09}" presName="sibTrans" presStyleCnt="0"/>
      <dgm:spPr/>
    </dgm:pt>
    <dgm:pt modelId="{CEE12BD5-962C-487D-95B2-CF5754468597}" type="pres">
      <dgm:prSet presAssocID="{A58F7722-6900-4697-9683-090BF8815D30}" presName="compNode" presStyleCnt="0"/>
      <dgm:spPr/>
    </dgm:pt>
    <dgm:pt modelId="{5FD4A586-6DFA-4BC5-B8BF-3D916B1D0142}" type="pres">
      <dgm:prSet presAssocID="{A58F7722-6900-4697-9683-090BF8815D30}" presName="iconBgRect" presStyleLbl="bgShp" presStyleIdx="1" presStyleCnt="3"/>
      <dgm:spPr>
        <a:prstGeom prst="round2DiagRect">
          <a:avLst>
            <a:gd name="adj1" fmla="val 29727"/>
            <a:gd name="adj2" fmla="val 0"/>
          </a:avLst>
        </a:prstGeom>
      </dgm:spPr>
    </dgm:pt>
    <dgm:pt modelId="{DE4625F7-6EEE-402C-AD3B-F38EEAD1C45B}" type="pres">
      <dgm:prSet presAssocID="{A58F7722-6900-4697-9683-090BF8815D3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0DD42CB8-B546-41D5-97D7-08A8DB944529}" type="pres">
      <dgm:prSet presAssocID="{A58F7722-6900-4697-9683-090BF8815D30}" presName="spaceRect" presStyleCnt="0"/>
      <dgm:spPr/>
    </dgm:pt>
    <dgm:pt modelId="{569BAE0B-D99F-4E59-A531-5A697C0D32F3}" type="pres">
      <dgm:prSet presAssocID="{A58F7722-6900-4697-9683-090BF8815D30}" presName="textRect" presStyleLbl="revTx" presStyleIdx="1" presStyleCnt="3">
        <dgm:presLayoutVars>
          <dgm:chMax val="1"/>
          <dgm:chPref val="1"/>
        </dgm:presLayoutVars>
      </dgm:prSet>
      <dgm:spPr/>
    </dgm:pt>
    <dgm:pt modelId="{1B8AFA63-E182-4414-B98B-7EA3C7FA9ABA}" type="pres">
      <dgm:prSet presAssocID="{A04F5C71-AFD1-4210-AC9B-B95630C3138C}" presName="sibTrans" presStyleCnt="0"/>
      <dgm:spPr/>
    </dgm:pt>
    <dgm:pt modelId="{E5C971D5-D9A2-445E-8D9D-C1A7EB81A591}" type="pres">
      <dgm:prSet presAssocID="{C7319954-504B-4FBA-89BA-4FF0FC810915}" presName="compNode" presStyleCnt="0"/>
      <dgm:spPr/>
    </dgm:pt>
    <dgm:pt modelId="{BDD23756-65C0-45B2-8B0E-D3077E20E71A}" type="pres">
      <dgm:prSet presAssocID="{C7319954-504B-4FBA-89BA-4FF0FC810915}" presName="iconBgRect" presStyleLbl="bgShp" presStyleIdx="2" presStyleCnt="3"/>
      <dgm:spPr>
        <a:prstGeom prst="round2DiagRect">
          <a:avLst>
            <a:gd name="adj1" fmla="val 29727"/>
            <a:gd name="adj2" fmla="val 0"/>
          </a:avLst>
        </a:prstGeom>
      </dgm:spPr>
    </dgm:pt>
    <dgm:pt modelId="{F5C60E1F-3472-44AB-9E68-A9D4B768FA86}" type="pres">
      <dgm:prSet presAssocID="{C7319954-504B-4FBA-89BA-4FF0FC81091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orbidden"/>
        </a:ext>
      </dgm:extLst>
    </dgm:pt>
    <dgm:pt modelId="{A4286B1D-504D-44FE-A7FB-F3E0A00814B4}" type="pres">
      <dgm:prSet presAssocID="{C7319954-504B-4FBA-89BA-4FF0FC810915}" presName="spaceRect" presStyleCnt="0"/>
      <dgm:spPr/>
    </dgm:pt>
    <dgm:pt modelId="{98498C77-903B-4D07-B0F0-C2CB47FFFEC4}" type="pres">
      <dgm:prSet presAssocID="{C7319954-504B-4FBA-89BA-4FF0FC810915}" presName="textRect" presStyleLbl="revTx" presStyleIdx="2" presStyleCnt="3">
        <dgm:presLayoutVars>
          <dgm:chMax val="1"/>
          <dgm:chPref val="1"/>
        </dgm:presLayoutVars>
      </dgm:prSet>
      <dgm:spPr/>
    </dgm:pt>
  </dgm:ptLst>
  <dgm:cxnLst>
    <dgm:cxn modelId="{DEC04603-6051-463B-B454-099D22B3A6A5}" type="presOf" srcId="{FA64A697-B745-49CE-B3AE-9897B6A6859F}" destId="{CE9AA7F6-E572-4AC3-81D2-DBEB313D589F}" srcOrd="0" destOrd="0" presId="urn:microsoft.com/office/officeart/2018/5/layout/IconLeafLabelList"/>
    <dgm:cxn modelId="{BCE10B3C-4ED4-4514-AF1C-DC6D14C9AA34}" srcId="{5BFBAD84-4039-4B49-97AE-70EBF0A947FE}" destId="{C7319954-504B-4FBA-89BA-4FF0FC810915}" srcOrd="2" destOrd="0" parTransId="{783111DB-BC84-4F08-ADF9-F67C021D0611}" sibTransId="{5583D91C-788A-4DEE-A6AD-8BF1D74AF5D4}"/>
    <dgm:cxn modelId="{159A5544-31F3-4516-990C-B95BAFC2D0A1}" type="presOf" srcId="{A58F7722-6900-4697-9683-090BF8815D30}" destId="{569BAE0B-D99F-4E59-A531-5A697C0D32F3}" srcOrd="0" destOrd="0" presId="urn:microsoft.com/office/officeart/2018/5/layout/IconLeafLabelList"/>
    <dgm:cxn modelId="{B81F576E-6564-4D99-A1C5-F809D763EC34}" type="presOf" srcId="{5BFBAD84-4039-4B49-97AE-70EBF0A947FE}" destId="{AA7A90A4-5CDD-4CA6-948E-B33564D6A03B}" srcOrd="0" destOrd="0" presId="urn:microsoft.com/office/officeart/2018/5/layout/IconLeafLabelList"/>
    <dgm:cxn modelId="{0BC1DC51-2E5A-46B7-9F1E-5F05F402325A}" srcId="{5BFBAD84-4039-4B49-97AE-70EBF0A947FE}" destId="{A58F7722-6900-4697-9683-090BF8815D30}" srcOrd="1" destOrd="0" parTransId="{8B5FC6AE-AD5F-4588-B3C9-1D0CA8BEEEA8}" sibTransId="{A04F5C71-AFD1-4210-AC9B-B95630C3138C}"/>
    <dgm:cxn modelId="{E809D5A4-F62B-4C0B-9AD7-53BD0C322CFE}" type="presOf" srcId="{C7319954-504B-4FBA-89BA-4FF0FC810915}" destId="{98498C77-903B-4D07-B0F0-C2CB47FFFEC4}" srcOrd="0" destOrd="0" presId="urn:microsoft.com/office/officeart/2018/5/layout/IconLeafLabelList"/>
    <dgm:cxn modelId="{5BF747B8-B741-4B90-9CBD-308776141E1C}" srcId="{5BFBAD84-4039-4B49-97AE-70EBF0A947FE}" destId="{FA64A697-B745-49CE-B3AE-9897B6A6859F}" srcOrd="0" destOrd="0" parTransId="{38372F55-07E0-4649-8FE0-E4D3329D05FA}" sibTransId="{B7C03DDB-6E2D-47AA-910B-5CF475AD4E09}"/>
    <dgm:cxn modelId="{76ECEA90-F6F1-4C00-9FF0-F9832493D1B3}" type="presParOf" srcId="{AA7A90A4-5CDD-4CA6-948E-B33564D6A03B}" destId="{1A554F96-C4CB-4964-8703-7A3B8C39A515}" srcOrd="0" destOrd="0" presId="urn:microsoft.com/office/officeart/2018/5/layout/IconLeafLabelList"/>
    <dgm:cxn modelId="{FF79AE79-DDAA-44D0-A6DB-6EFFFE4B0E2B}" type="presParOf" srcId="{1A554F96-C4CB-4964-8703-7A3B8C39A515}" destId="{10673633-85FD-4B43-AAA9-BAFE52CE631F}" srcOrd="0" destOrd="0" presId="urn:microsoft.com/office/officeart/2018/5/layout/IconLeafLabelList"/>
    <dgm:cxn modelId="{5655F4D8-841E-46A6-84C5-82715DF19C63}" type="presParOf" srcId="{1A554F96-C4CB-4964-8703-7A3B8C39A515}" destId="{E37CE638-52BC-47F9-B08C-C952BAF7709E}" srcOrd="1" destOrd="0" presId="urn:microsoft.com/office/officeart/2018/5/layout/IconLeafLabelList"/>
    <dgm:cxn modelId="{0BA9DD50-E64E-44C3-B367-0E9D9D445EC9}" type="presParOf" srcId="{1A554F96-C4CB-4964-8703-7A3B8C39A515}" destId="{B4FF0872-5244-49F2-A48B-130B38D62ADD}" srcOrd="2" destOrd="0" presId="urn:microsoft.com/office/officeart/2018/5/layout/IconLeafLabelList"/>
    <dgm:cxn modelId="{9998649C-B2C0-4E24-A4E0-C8CA991AC21D}" type="presParOf" srcId="{1A554F96-C4CB-4964-8703-7A3B8C39A515}" destId="{CE9AA7F6-E572-4AC3-81D2-DBEB313D589F}" srcOrd="3" destOrd="0" presId="urn:microsoft.com/office/officeart/2018/5/layout/IconLeafLabelList"/>
    <dgm:cxn modelId="{8D04232C-2148-42BF-851F-6A1509CEBAA7}" type="presParOf" srcId="{AA7A90A4-5CDD-4CA6-948E-B33564D6A03B}" destId="{5F2900F0-6C22-4E41-AE55-223F03395136}" srcOrd="1" destOrd="0" presId="urn:microsoft.com/office/officeart/2018/5/layout/IconLeafLabelList"/>
    <dgm:cxn modelId="{FEE60398-F1E8-4611-95A9-24578F7BE66D}" type="presParOf" srcId="{AA7A90A4-5CDD-4CA6-948E-B33564D6A03B}" destId="{CEE12BD5-962C-487D-95B2-CF5754468597}" srcOrd="2" destOrd="0" presId="urn:microsoft.com/office/officeart/2018/5/layout/IconLeafLabelList"/>
    <dgm:cxn modelId="{E05E0FA7-8D09-46AE-B4AA-5649309F6795}" type="presParOf" srcId="{CEE12BD5-962C-487D-95B2-CF5754468597}" destId="{5FD4A586-6DFA-4BC5-B8BF-3D916B1D0142}" srcOrd="0" destOrd="0" presId="urn:microsoft.com/office/officeart/2018/5/layout/IconLeafLabelList"/>
    <dgm:cxn modelId="{5D039DA9-C136-4054-AF4E-5C9D06F127E1}" type="presParOf" srcId="{CEE12BD5-962C-487D-95B2-CF5754468597}" destId="{DE4625F7-6EEE-402C-AD3B-F38EEAD1C45B}" srcOrd="1" destOrd="0" presId="urn:microsoft.com/office/officeart/2018/5/layout/IconLeafLabelList"/>
    <dgm:cxn modelId="{14C5A6BA-B502-4B46-9900-6B7824450A8D}" type="presParOf" srcId="{CEE12BD5-962C-487D-95B2-CF5754468597}" destId="{0DD42CB8-B546-41D5-97D7-08A8DB944529}" srcOrd="2" destOrd="0" presId="urn:microsoft.com/office/officeart/2018/5/layout/IconLeafLabelList"/>
    <dgm:cxn modelId="{E58DE88D-A017-4986-9C6E-891DE566BEE2}" type="presParOf" srcId="{CEE12BD5-962C-487D-95B2-CF5754468597}" destId="{569BAE0B-D99F-4E59-A531-5A697C0D32F3}" srcOrd="3" destOrd="0" presId="urn:microsoft.com/office/officeart/2018/5/layout/IconLeafLabelList"/>
    <dgm:cxn modelId="{FD44027F-E81D-415A-8329-687F8A4E1762}" type="presParOf" srcId="{AA7A90A4-5CDD-4CA6-948E-B33564D6A03B}" destId="{1B8AFA63-E182-4414-B98B-7EA3C7FA9ABA}" srcOrd="3" destOrd="0" presId="urn:microsoft.com/office/officeart/2018/5/layout/IconLeafLabelList"/>
    <dgm:cxn modelId="{4563B291-CE2C-4C0C-8983-33EC189257D3}" type="presParOf" srcId="{AA7A90A4-5CDD-4CA6-948E-B33564D6A03B}" destId="{E5C971D5-D9A2-445E-8D9D-C1A7EB81A591}" srcOrd="4" destOrd="0" presId="urn:microsoft.com/office/officeart/2018/5/layout/IconLeafLabelList"/>
    <dgm:cxn modelId="{1F3B2785-16A4-447C-ABAE-C0A311A72AB1}" type="presParOf" srcId="{E5C971D5-D9A2-445E-8D9D-C1A7EB81A591}" destId="{BDD23756-65C0-45B2-8B0E-D3077E20E71A}" srcOrd="0" destOrd="0" presId="urn:microsoft.com/office/officeart/2018/5/layout/IconLeafLabelList"/>
    <dgm:cxn modelId="{8F6493EF-C557-4582-9C1C-05954B2AA378}" type="presParOf" srcId="{E5C971D5-D9A2-445E-8D9D-C1A7EB81A591}" destId="{F5C60E1F-3472-44AB-9E68-A9D4B768FA86}" srcOrd="1" destOrd="0" presId="urn:microsoft.com/office/officeart/2018/5/layout/IconLeafLabelList"/>
    <dgm:cxn modelId="{72298A01-9F82-4910-B931-0280D23544F0}" type="presParOf" srcId="{E5C971D5-D9A2-445E-8D9D-C1A7EB81A591}" destId="{A4286B1D-504D-44FE-A7FB-F3E0A00814B4}" srcOrd="2" destOrd="0" presId="urn:microsoft.com/office/officeart/2018/5/layout/IconLeafLabelList"/>
    <dgm:cxn modelId="{37BDF4A4-E000-47C9-ABE3-A7F4FB11324E}" type="presParOf" srcId="{E5C971D5-D9A2-445E-8D9D-C1A7EB81A591}" destId="{98498C77-903B-4D07-B0F0-C2CB47FFFEC4}"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84D8D4D-337C-4ABF-A7E3-503CDF28442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1008A5E-C1F3-4F7B-9468-AFCB7B953BF4}">
      <dgm:prSet/>
      <dgm:spPr/>
      <dgm:t>
        <a:bodyPr/>
        <a:lstStyle/>
        <a:p>
          <a:pPr>
            <a:lnSpc>
              <a:spcPct val="100000"/>
            </a:lnSpc>
          </a:pPr>
          <a:r>
            <a:rPr lang="en-US" dirty="0"/>
            <a:t>Commensurate with the size and nature of their business, Thaler Machine Company, LLC expects suppliers to have management systems in place to support compliance with laws, regulations, and the expectations related to or addressed expressly within this Supplier Code of Conduct. </a:t>
          </a:r>
        </a:p>
      </dgm:t>
    </dgm:pt>
    <dgm:pt modelId="{33AF8736-62F0-4DC9-B7EE-4F566A21C480}" type="parTrans" cxnId="{D3DDB1D5-645F-4B89-9902-AF59968ED6C2}">
      <dgm:prSet/>
      <dgm:spPr/>
      <dgm:t>
        <a:bodyPr/>
        <a:lstStyle/>
        <a:p>
          <a:endParaRPr lang="en-US"/>
        </a:p>
      </dgm:t>
    </dgm:pt>
    <dgm:pt modelId="{A47179FC-18B2-4B61-B1EE-B44C159CA85E}" type="sibTrans" cxnId="{D3DDB1D5-645F-4B89-9902-AF59968ED6C2}">
      <dgm:prSet/>
      <dgm:spPr/>
      <dgm:t>
        <a:bodyPr/>
        <a:lstStyle/>
        <a:p>
          <a:endParaRPr lang="en-US"/>
        </a:p>
      </dgm:t>
    </dgm:pt>
    <dgm:pt modelId="{E731C0B0-D5AD-47BC-9AFA-49B2EDF1BA39}">
      <dgm:prSet/>
      <dgm:spPr/>
      <dgm:t>
        <a:bodyPr/>
        <a:lstStyle/>
        <a:p>
          <a:pPr>
            <a:lnSpc>
              <a:spcPct val="100000"/>
            </a:lnSpc>
          </a:pPr>
          <a:r>
            <a:rPr lang="en-US"/>
            <a:t>This should include measures to address their compliance within these standards and take appropriate action to correct identified deficiencies. </a:t>
          </a:r>
        </a:p>
      </dgm:t>
    </dgm:pt>
    <dgm:pt modelId="{AE5BB15C-A0E2-447A-B042-EA7E2896F8CA}" type="parTrans" cxnId="{E11DD99C-167D-4A7A-9DDC-014B6631C7C4}">
      <dgm:prSet/>
      <dgm:spPr/>
      <dgm:t>
        <a:bodyPr/>
        <a:lstStyle/>
        <a:p>
          <a:endParaRPr lang="en-US"/>
        </a:p>
      </dgm:t>
    </dgm:pt>
    <dgm:pt modelId="{410C370C-A3DB-47C2-975E-FE5699CAEFAC}" type="sibTrans" cxnId="{E11DD99C-167D-4A7A-9DDC-014B6631C7C4}">
      <dgm:prSet/>
      <dgm:spPr/>
      <dgm:t>
        <a:bodyPr/>
        <a:lstStyle/>
        <a:p>
          <a:endParaRPr lang="en-US"/>
        </a:p>
      </dgm:t>
    </dgm:pt>
    <dgm:pt modelId="{551F9935-08B1-4431-B117-D8D13E33A599}">
      <dgm:prSet/>
      <dgm:spPr/>
      <dgm:t>
        <a:bodyPr/>
        <a:lstStyle/>
        <a:p>
          <a:pPr>
            <a:lnSpc>
              <a:spcPct val="100000"/>
            </a:lnSpc>
          </a:pPr>
          <a:r>
            <a:rPr lang="en-US"/>
            <a:t>We encourage our suppliers to implement their own written code of conduct and to flow down the principles of a code of conduct to the entities that furnish them with goods and services. </a:t>
          </a:r>
        </a:p>
      </dgm:t>
    </dgm:pt>
    <dgm:pt modelId="{D8BCB9DF-A65D-4EA2-83A5-BF36E8E2ED0E}" type="parTrans" cxnId="{5FFDA37B-F065-4D90-86C7-385122190682}">
      <dgm:prSet/>
      <dgm:spPr/>
      <dgm:t>
        <a:bodyPr/>
        <a:lstStyle/>
        <a:p>
          <a:endParaRPr lang="en-US"/>
        </a:p>
      </dgm:t>
    </dgm:pt>
    <dgm:pt modelId="{DDEDC955-5A20-4528-B3A7-80B20361AE31}" type="sibTrans" cxnId="{5FFDA37B-F065-4D90-86C7-385122190682}">
      <dgm:prSet/>
      <dgm:spPr/>
      <dgm:t>
        <a:bodyPr/>
        <a:lstStyle/>
        <a:p>
          <a:endParaRPr lang="en-US"/>
        </a:p>
      </dgm:t>
    </dgm:pt>
    <dgm:pt modelId="{C53030AE-A5A8-4E7C-BC7F-5145A7C663D9}" type="pres">
      <dgm:prSet presAssocID="{484D8D4D-337C-4ABF-A7E3-503CDF284424}" presName="root" presStyleCnt="0">
        <dgm:presLayoutVars>
          <dgm:dir/>
          <dgm:resizeHandles val="exact"/>
        </dgm:presLayoutVars>
      </dgm:prSet>
      <dgm:spPr/>
    </dgm:pt>
    <dgm:pt modelId="{197B8B9B-F6A6-4086-988E-F50D72AFD129}" type="pres">
      <dgm:prSet presAssocID="{E1008A5E-C1F3-4F7B-9468-AFCB7B953BF4}" presName="compNode" presStyleCnt="0"/>
      <dgm:spPr/>
    </dgm:pt>
    <dgm:pt modelId="{121BE035-4434-4B94-A3CD-2BC7225C0D9A}" type="pres">
      <dgm:prSet presAssocID="{E1008A5E-C1F3-4F7B-9468-AFCB7B953BF4}" presName="bgRect" presStyleLbl="bgShp" presStyleIdx="0" presStyleCnt="3"/>
      <dgm:spPr/>
    </dgm:pt>
    <dgm:pt modelId="{9056EF9B-F1E0-46EC-9C96-3B18EF840164}" type="pres">
      <dgm:prSet presAssocID="{E1008A5E-C1F3-4F7B-9468-AFCB7B953BF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ales of Justice"/>
        </a:ext>
      </dgm:extLst>
    </dgm:pt>
    <dgm:pt modelId="{B84C6071-86C0-445C-87EE-2B78F610C954}" type="pres">
      <dgm:prSet presAssocID="{E1008A5E-C1F3-4F7B-9468-AFCB7B953BF4}" presName="spaceRect" presStyleCnt="0"/>
      <dgm:spPr/>
    </dgm:pt>
    <dgm:pt modelId="{309FBC6B-74A9-487C-9696-264C509B35D1}" type="pres">
      <dgm:prSet presAssocID="{E1008A5E-C1F3-4F7B-9468-AFCB7B953BF4}" presName="parTx" presStyleLbl="revTx" presStyleIdx="0" presStyleCnt="3">
        <dgm:presLayoutVars>
          <dgm:chMax val="0"/>
          <dgm:chPref val="0"/>
        </dgm:presLayoutVars>
      </dgm:prSet>
      <dgm:spPr/>
    </dgm:pt>
    <dgm:pt modelId="{861CD815-D150-4685-97D4-CB5820776138}" type="pres">
      <dgm:prSet presAssocID="{A47179FC-18B2-4B61-B1EE-B44C159CA85E}" presName="sibTrans" presStyleCnt="0"/>
      <dgm:spPr/>
    </dgm:pt>
    <dgm:pt modelId="{C6A1B894-93EF-41BC-99E2-893DDC4ED59F}" type="pres">
      <dgm:prSet presAssocID="{E731C0B0-D5AD-47BC-9AFA-49B2EDF1BA39}" presName="compNode" presStyleCnt="0"/>
      <dgm:spPr/>
    </dgm:pt>
    <dgm:pt modelId="{6A77E62C-0B41-438E-896B-590555B584A6}" type="pres">
      <dgm:prSet presAssocID="{E731C0B0-D5AD-47BC-9AFA-49B2EDF1BA39}" presName="bgRect" presStyleLbl="bgShp" presStyleIdx="1" presStyleCnt="3"/>
      <dgm:spPr/>
    </dgm:pt>
    <dgm:pt modelId="{95464972-7EDC-4781-ACE2-4A729AE27399}" type="pres">
      <dgm:prSet presAssocID="{E731C0B0-D5AD-47BC-9AFA-49B2EDF1BA3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EEFA32AC-D6A8-4C2C-9FE3-39306023EB74}" type="pres">
      <dgm:prSet presAssocID="{E731C0B0-D5AD-47BC-9AFA-49B2EDF1BA39}" presName="spaceRect" presStyleCnt="0"/>
      <dgm:spPr/>
    </dgm:pt>
    <dgm:pt modelId="{02BB33F9-9721-414A-BD12-23B0B8CE4301}" type="pres">
      <dgm:prSet presAssocID="{E731C0B0-D5AD-47BC-9AFA-49B2EDF1BA39}" presName="parTx" presStyleLbl="revTx" presStyleIdx="1" presStyleCnt="3">
        <dgm:presLayoutVars>
          <dgm:chMax val="0"/>
          <dgm:chPref val="0"/>
        </dgm:presLayoutVars>
      </dgm:prSet>
      <dgm:spPr/>
    </dgm:pt>
    <dgm:pt modelId="{3759F927-4B3F-4055-A7AB-D7F9B1B1C77C}" type="pres">
      <dgm:prSet presAssocID="{410C370C-A3DB-47C2-975E-FE5699CAEFAC}" presName="sibTrans" presStyleCnt="0"/>
      <dgm:spPr/>
    </dgm:pt>
    <dgm:pt modelId="{5082044B-6AF5-4BF5-8C1D-39ADCE9412FC}" type="pres">
      <dgm:prSet presAssocID="{551F9935-08B1-4431-B117-D8D13E33A599}" presName="compNode" presStyleCnt="0"/>
      <dgm:spPr/>
    </dgm:pt>
    <dgm:pt modelId="{7A505B3C-F442-4B8F-B76E-52733FEB9894}" type="pres">
      <dgm:prSet presAssocID="{551F9935-08B1-4431-B117-D8D13E33A599}" presName="bgRect" presStyleLbl="bgShp" presStyleIdx="2" presStyleCnt="3"/>
      <dgm:spPr/>
    </dgm:pt>
    <dgm:pt modelId="{C18ECFF8-02D8-4045-9367-8EF4BAFEE9B7}" type="pres">
      <dgm:prSet presAssocID="{551F9935-08B1-4431-B117-D8D13E33A59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udge"/>
        </a:ext>
      </dgm:extLst>
    </dgm:pt>
    <dgm:pt modelId="{9F689992-BFE8-4B9D-9272-EA5E44F7AC05}" type="pres">
      <dgm:prSet presAssocID="{551F9935-08B1-4431-B117-D8D13E33A599}" presName="spaceRect" presStyleCnt="0"/>
      <dgm:spPr/>
    </dgm:pt>
    <dgm:pt modelId="{CD04692E-C661-4204-A574-0A046618B419}" type="pres">
      <dgm:prSet presAssocID="{551F9935-08B1-4431-B117-D8D13E33A599}" presName="parTx" presStyleLbl="revTx" presStyleIdx="2" presStyleCnt="3">
        <dgm:presLayoutVars>
          <dgm:chMax val="0"/>
          <dgm:chPref val="0"/>
        </dgm:presLayoutVars>
      </dgm:prSet>
      <dgm:spPr/>
    </dgm:pt>
  </dgm:ptLst>
  <dgm:cxnLst>
    <dgm:cxn modelId="{A2B9793D-674D-4845-937D-772C6B1929D4}" type="presOf" srcId="{484D8D4D-337C-4ABF-A7E3-503CDF284424}" destId="{C53030AE-A5A8-4E7C-BC7F-5145A7C663D9}" srcOrd="0" destOrd="0" presId="urn:microsoft.com/office/officeart/2018/2/layout/IconVerticalSolidList"/>
    <dgm:cxn modelId="{7964B46C-EFA1-4C3B-A628-CDCFF21B03B0}" type="presOf" srcId="{551F9935-08B1-4431-B117-D8D13E33A599}" destId="{CD04692E-C661-4204-A574-0A046618B419}" srcOrd="0" destOrd="0" presId="urn:microsoft.com/office/officeart/2018/2/layout/IconVerticalSolidList"/>
    <dgm:cxn modelId="{E0BE9272-C095-4DAF-A9A5-9A7E474D946F}" type="presOf" srcId="{E731C0B0-D5AD-47BC-9AFA-49B2EDF1BA39}" destId="{02BB33F9-9721-414A-BD12-23B0B8CE4301}" srcOrd="0" destOrd="0" presId="urn:microsoft.com/office/officeart/2018/2/layout/IconVerticalSolidList"/>
    <dgm:cxn modelId="{5FFDA37B-F065-4D90-86C7-385122190682}" srcId="{484D8D4D-337C-4ABF-A7E3-503CDF284424}" destId="{551F9935-08B1-4431-B117-D8D13E33A599}" srcOrd="2" destOrd="0" parTransId="{D8BCB9DF-A65D-4EA2-83A5-BF36E8E2ED0E}" sibTransId="{DDEDC955-5A20-4528-B3A7-80B20361AE31}"/>
    <dgm:cxn modelId="{E11DD99C-167D-4A7A-9DDC-014B6631C7C4}" srcId="{484D8D4D-337C-4ABF-A7E3-503CDF284424}" destId="{E731C0B0-D5AD-47BC-9AFA-49B2EDF1BA39}" srcOrd="1" destOrd="0" parTransId="{AE5BB15C-A0E2-447A-B042-EA7E2896F8CA}" sibTransId="{410C370C-A3DB-47C2-975E-FE5699CAEFAC}"/>
    <dgm:cxn modelId="{05644CB5-2968-454D-8801-DEA1341EFE58}" type="presOf" srcId="{E1008A5E-C1F3-4F7B-9468-AFCB7B953BF4}" destId="{309FBC6B-74A9-487C-9696-264C509B35D1}" srcOrd="0" destOrd="0" presId="urn:microsoft.com/office/officeart/2018/2/layout/IconVerticalSolidList"/>
    <dgm:cxn modelId="{D3DDB1D5-645F-4B89-9902-AF59968ED6C2}" srcId="{484D8D4D-337C-4ABF-A7E3-503CDF284424}" destId="{E1008A5E-C1F3-4F7B-9468-AFCB7B953BF4}" srcOrd="0" destOrd="0" parTransId="{33AF8736-62F0-4DC9-B7EE-4F566A21C480}" sibTransId="{A47179FC-18B2-4B61-B1EE-B44C159CA85E}"/>
    <dgm:cxn modelId="{425A912E-42F7-4E79-B878-98E399493AF4}" type="presParOf" srcId="{C53030AE-A5A8-4E7C-BC7F-5145A7C663D9}" destId="{197B8B9B-F6A6-4086-988E-F50D72AFD129}" srcOrd="0" destOrd="0" presId="urn:microsoft.com/office/officeart/2018/2/layout/IconVerticalSolidList"/>
    <dgm:cxn modelId="{E18114A2-383A-4E31-A7E6-6286E5E01C22}" type="presParOf" srcId="{197B8B9B-F6A6-4086-988E-F50D72AFD129}" destId="{121BE035-4434-4B94-A3CD-2BC7225C0D9A}" srcOrd="0" destOrd="0" presId="urn:microsoft.com/office/officeart/2018/2/layout/IconVerticalSolidList"/>
    <dgm:cxn modelId="{C12EAA96-2E0D-4FDF-8C20-6F620C70316D}" type="presParOf" srcId="{197B8B9B-F6A6-4086-988E-F50D72AFD129}" destId="{9056EF9B-F1E0-46EC-9C96-3B18EF840164}" srcOrd="1" destOrd="0" presId="urn:microsoft.com/office/officeart/2018/2/layout/IconVerticalSolidList"/>
    <dgm:cxn modelId="{E8731D21-8305-4144-B44C-EDA700834895}" type="presParOf" srcId="{197B8B9B-F6A6-4086-988E-F50D72AFD129}" destId="{B84C6071-86C0-445C-87EE-2B78F610C954}" srcOrd="2" destOrd="0" presId="urn:microsoft.com/office/officeart/2018/2/layout/IconVerticalSolidList"/>
    <dgm:cxn modelId="{EB61010B-084A-4D89-9896-C7B1BABABFF0}" type="presParOf" srcId="{197B8B9B-F6A6-4086-988E-F50D72AFD129}" destId="{309FBC6B-74A9-487C-9696-264C509B35D1}" srcOrd="3" destOrd="0" presId="urn:microsoft.com/office/officeart/2018/2/layout/IconVerticalSolidList"/>
    <dgm:cxn modelId="{CB6F3BCD-769D-4306-A274-1A5996A9C14A}" type="presParOf" srcId="{C53030AE-A5A8-4E7C-BC7F-5145A7C663D9}" destId="{861CD815-D150-4685-97D4-CB5820776138}" srcOrd="1" destOrd="0" presId="urn:microsoft.com/office/officeart/2018/2/layout/IconVerticalSolidList"/>
    <dgm:cxn modelId="{505E94F8-77DD-454A-A7DB-3C170488C5B5}" type="presParOf" srcId="{C53030AE-A5A8-4E7C-BC7F-5145A7C663D9}" destId="{C6A1B894-93EF-41BC-99E2-893DDC4ED59F}" srcOrd="2" destOrd="0" presId="urn:microsoft.com/office/officeart/2018/2/layout/IconVerticalSolidList"/>
    <dgm:cxn modelId="{9BDEACD3-E370-4832-9FC5-0EF6D7F1AB03}" type="presParOf" srcId="{C6A1B894-93EF-41BC-99E2-893DDC4ED59F}" destId="{6A77E62C-0B41-438E-896B-590555B584A6}" srcOrd="0" destOrd="0" presId="urn:microsoft.com/office/officeart/2018/2/layout/IconVerticalSolidList"/>
    <dgm:cxn modelId="{44C9C356-D191-4FBE-B521-88117DDBA9D9}" type="presParOf" srcId="{C6A1B894-93EF-41BC-99E2-893DDC4ED59F}" destId="{95464972-7EDC-4781-ACE2-4A729AE27399}" srcOrd="1" destOrd="0" presId="urn:microsoft.com/office/officeart/2018/2/layout/IconVerticalSolidList"/>
    <dgm:cxn modelId="{B79B01F0-D66E-48A3-BC85-E2F0D9F0807D}" type="presParOf" srcId="{C6A1B894-93EF-41BC-99E2-893DDC4ED59F}" destId="{EEFA32AC-D6A8-4C2C-9FE3-39306023EB74}" srcOrd="2" destOrd="0" presId="urn:microsoft.com/office/officeart/2018/2/layout/IconVerticalSolidList"/>
    <dgm:cxn modelId="{7FB6C7DA-C7F4-4D4C-8039-70001CFCBC10}" type="presParOf" srcId="{C6A1B894-93EF-41BC-99E2-893DDC4ED59F}" destId="{02BB33F9-9721-414A-BD12-23B0B8CE4301}" srcOrd="3" destOrd="0" presId="urn:microsoft.com/office/officeart/2018/2/layout/IconVerticalSolidList"/>
    <dgm:cxn modelId="{7BACF43E-9F1F-43F3-86D4-7349715EEF33}" type="presParOf" srcId="{C53030AE-A5A8-4E7C-BC7F-5145A7C663D9}" destId="{3759F927-4B3F-4055-A7AB-D7F9B1B1C77C}" srcOrd="3" destOrd="0" presId="urn:microsoft.com/office/officeart/2018/2/layout/IconVerticalSolidList"/>
    <dgm:cxn modelId="{CCAB32D4-6FA6-4D9B-8EEE-B427DC8B1E18}" type="presParOf" srcId="{C53030AE-A5A8-4E7C-BC7F-5145A7C663D9}" destId="{5082044B-6AF5-4BF5-8C1D-39ADCE9412FC}" srcOrd="4" destOrd="0" presId="urn:microsoft.com/office/officeart/2018/2/layout/IconVerticalSolidList"/>
    <dgm:cxn modelId="{547DB503-5BD3-410E-9DB6-61CFD125697A}" type="presParOf" srcId="{5082044B-6AF5-4BF5-8C1D-39ADCE9412FC}" destId="{7A505B3C-F442-4B8F-B76E-52733FEB9894}" srcOrd="0" destOrd="0" presId="urn:microsoft.com/office/officeart/2018/2/layout/IconVerticalSolidList"/>
    <dgm:cxn modelId="{4379B7D1-A3D9-4AAE-812F-2001A045E1B1}" type="presParOf" srcId="{5082044B-6AF5-4BF5-8C1D-39ADCE9412FC}" destId="{C18ECFF8-02D8-4045-9367-8EF4BAFEE9B7}" srcOrd="1" destOrd="0" presId="urn:microsoft.com/office/officeart/2018/2/layout/IconVerticalSolidList"/>
    <dgm:cxn modelId="{248CAACE-D4B0-4919-9CF5-7327A3ECC4F1}" type="presParOf" srcId="{5082044B-6AF5-4BF5-8C1D-39ADCE9412FC}" destId="{9F689992-BFE8-4B9D-9272-EA5E44F7AC05}" srcOrd="2" destOrd="0" presId="urn:microsoft.com/office/officeart/2018/2/layout/IconVerticalSolidList"/>
    <dgm:cxn modelId="{FCDF2E9A-1F7F-4E88-AE07-C7CB93973092}" type="presParOf" srcId="{5082044B-6AF5-4BF5-8C1D-39ADCE9412FC}" destId="{CD04692E-C661-4204-A574-0A046618B41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F64EA41-06ED-490E-B441-5F0451DA26C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1325FEDC-5E99-461D-B21D-767732E63106}">
      <dgm:prSet/>
      <dgm:spPr/>
      <dgm:t>
        <a:bodyPr/>
        <a:lstStyle/>
        <a:p>
          <a:r>
            <a:rPr lang="en-US" dirty="0"/>
            <a:t>Learn the details of the policies that specifically impact your work assignments</a:t>
          </a:r>
        </a:p>
      </dgm:t>
    </dgm:pt>
    <dgm:pt modelId="{E53CDE01-F02C-4240-99F2-65CE43C1B130}" type="parTrans" cxnId="{B4CB446F-B9DC-4430-8674-6CB022E2AF9B}">
      <dgm:prSet/>
      <dgm:spPr/>
      <dgm:t>
        <a:bodyPr/>
        <a:lstStyle/>
        <a:p>
          <a:endParaRPr lang="en-US"/>
        </a:p>
      </dgm:t>
    </dgm:pt>
    <dgm:pt modelId="{4BA75F6D-94CF-4827-A288-29846B06706C}" type="sibTrans" cxnId="{B4CB446F-B9DC-4430-8674-6CB022E2AF9B}">
      <dgm:prSet/>
      <dgm:spPr/>
      <dgm:t>
        <a:bodyPr/>
        <a:lstStyle/>
        <a:p>
          <a:endParaRPr lang="en-US"/>
        </a:p>
      </dgm:t>
    </dgm:pt>
    <dgm:pt modelId="{C9864A2E-ADCA-4FF4-BF15-0A2A5E1DE144}">
      <dgm:prSet/>
      <dgm:spPr/>
      <dgm:t>
        <a:bodyPr/>
        <a:lstStyle/>
        <a:p>
          <a:r>
            <a:rPr lang="en-US" dirty="0"/>
            <a:t>Use the resources available for guidance and assistance</a:t>
          </a:r>
        </a:p>
      </dgm:t>
    </dgm:pt>
    <dgm:pt modelId="{0FA14307-F9D4-438F-A2AE-FC264F8C1D65}" type="parTrans" cxnId="{F63F6424-FA87-448F-B6C4-D94E04991DED}">
      <dgm:prSet/>
      <dgm:spPr/>
      <dgm:t>
        <a:bodyPr/>
        <a:lstStyle/>
        <a:p>
          <a:endParaRPr lang="en-US"/>
        </a:p>
      </dgm:t>
    </dgm:pt>
    <dgm:pt modelId="{C98B7B39-1A63-4208-82F0-27685D053072}" type="sibTrans" cxnId="{F63F6424-FA87-448F-B6C4-D94E04991DED}">
      <dgm:prSet/>
      <dgm:spPr/>
      <dgm:t>
        <a:bodyPr/>
        <a:lstStyle/>
        <a:p>
          <a:endParaRPr lang="en-US"/>
        </a:p>
      </dgm:t>
    </dgm:pt>
    <dgm:pt modelId="{CE6E552B-1F3F-4AD7-823A-86DEAF502178}">
      <dgm:prSet/>
      <dgm:spPr/>
      <dgm:t>
        <a:bodyPr/>
        <a:lstStyle/>
        <a:p>
          <a:r>
            <a:rPr lang="en-US" dirty="0"/>
            <a:t>Take the training required to do your job</a:t>
          </a:r>
        </a:p>
      </dgm:t>
    </dgm:pt>
    <dgm:pt modelId="{CA883704-5316-44E3-8DFE-7A2602E2C9BE}" type="parTrans" cxnId="{8BF2073D-08DD-4CCB-946E-13BE6917813C}">
      <dgm:prSet/>
      <dgm:spPr/>
      <dgm:t>
        <a:bodyPr/>
        <a:lstStyle/>
        <a:p>
          <a:endParaRPr lang="en-US"/>
        </a:p>
      </dgm:t>
    </dgm:pt>
    <dgm:pt modelId="{28F4F199-5A72-4995-8C23-EF20F546B1CD}" type="sibTrans" cxnId="{8BF2073D-08DD-4CCB-946E-13BE6917813C}">
      <dgm:prSet/>
      <dgm:spPr/>
      <dgm:t>
        <a:bodyPr/>
        <a:lstStyle/>
        <a:p>
          <a:endParaRPr lang="en-US"/>
        </a:p>
      </dgm:t>
    </dgm:pt>
    <dgm:pt modelId="{A02AB0D5-8712-41A1-B17E-6FD208E8028C}">
      <dgm:prSet/>
      <dgm:spPr/>
      <dgm:t>
        <a:bodyPr/>
        <a:lstStyle/>
        <a:p>
          <a:r>
            <a:rPr lang="en-US" dirty="0"/>
            <a:t>Perform your job in accordance with our business ethics standards</a:t>
          </a:r>
        </a:p>
      </dgm:t>
    </dgm:pt>
    <dgm:pt modelId="{D43480A0-483F-4971-A256-000FAB2E07B7}" type="parTrans" cxnId="{300DD35A-2B3E-4E96-ACBC-920B4EFF5226}">
      <dgm:prSet/>
      <dgm:spPr/>
      <dgm:t>
        <a:bodyPr/>
        <a:lstStyle/>
        <a:p>
          <a:endParaRPr lang="en-US"/>
        </a:p>
      </dgm:t>
    </dgm:pt>
    <dgm:pt modelId="{CA129A4E-F3D6-4411-82E9-BD6DA1B78BCC}" type="sibTrans" cxnId="{300DD35A-2B3E-4E96-ACBC-920B4EFF5226}">
      <dgm:prSet/>
      <dgm:spPr/>
      <dgm:t>
        <a:bodyPr/>
        <a:lstStyle/>
        <a:p>
          <a:endParaRPr lang="en-US"/>
        </a:p>
      </dgm:t>
    </dgm:pt>
    <dgm:pt modelId="{EFFE4B49-DD4A-4376-9ED7-CA75A066DA45}">
      <dgm:prSet/>
      <dgm:spPr/>
      <dgm:t>
        <a:bodyPr/>
        <a:lstStyle/>
        <a:p>
          <a:r>
            <a:rPr lang="en-US"/>
            <a:t>Hold co-workers accountable for ethical work standards</a:t>
          </a:r>
        </a:p>
      </dgm:t>
    </dgm:pt>
    <dgm:pt modelId="{9F73E24C-06F0-47EC-84BB-0B7272BF5A30}" type="parTrans" cxnId="{5F454106-8330-4DDB-A8AF-EC2C2A9D9C8A}">
      <dgm:prSet/>
      <dgm:spPr/>
      <dgm:t>
        <a:bodyPr/>
        <a:lstStyle/>
        <a:p>
          <a:endParaRPr lang="en-US"/>
        </a:p>
      </dgm:t>
    </dgm:pt>
    <dgm:pt modelId="{15143DBC-EDD1-41D8-B25D-08C54C7335E4}" type="sibTrans" cxnId="{5F454106-8330-4DDB-A8AF-EC2C2A9D9C8A}">
      <dgm:prSet/>
      <dgm:spPr/>
      <dgm:t>
        <a:bodyPr/>
        <a:lstStyle/>
        <a:p>
          <a:endParaRPr lang="en-US"/>
        </a:p>
      </dgm:t>
    </dgm:pt>
    <dgm:pt modelId="{7AA53893-36C4-4EAA-B0F8-45D46C1452D9}">
      <dgm:prSet/>
      <dgm:spPr/>
      <dgm:t>
        <a:bodyPr/>
        <a:lstStyle/>
        <a:p>
          <a:r>
            <a:rPr lang="en-US" dirty="0"/>
            <a:t>Share concerns about possible ethical misconduct with your supervisor or another member of management</a:t>
          </a:r>
        </a:p>
      </dgm:t>
    </dgm:pt>
    <dgm:pt modelId="{2B143BB6-4EB5-40B7-8952-2F1AF95CAB15}" type="parTrans" cxnId="{89B0EDC6-30E8-4480-9742-4071FD90976B}">
      <dgm:prSet/>
      <dgm:spPr/>
      <dgm:t>
        <a:bodyPr/>
        <a:lstStyle/>
        <a:p>
          <a:endParaRPr lang="en-US"/>
        </a:p>
      </dgm:t>
    </dgm:pt>
    <dgm:pt modelId="{805C71A0-C29D-4634-8397-9AECAAAA1345}" type="sibTrans" cxnId="{89B0EDC6-30E8-4480-9742-4071FD90976B}">
      <dgm:prSet/>
      <dgm:spPr/>
      <dgm:t>
        <a:bodyPr/>
        <a:lstStyle/>
        <a:p>
          <a:endParaRPr lang="en-US"/>
        </a:p>
      </dgm:t>
    </dgm:pt>
    <dgm:pt modelId="{B870DAB2-1FE0-46ED-81D7-A946CDA36BB9}">
      <dgm:prSet/>
      <dgm:spPr/>
      <dgm:t>
        <a:bodyPr/>
        <a:lstStyle/>
        <a:p>
          <a:r>
            <a:rPr lang="en-US" dirty="0"/>
            <a:t>Cooperate with any investigations about a reported ethics or compliance matter </a:t>
          </a:r>
        </a:p>
      </dgm:t>
    </dgm:pt>
    <dgm:pt modelId="{E245363F-6A3A-453E-B446-58FCBAEB7056}" type="parTrans" cxnId="{AE231C8A-E57B-40FD-8343-4EF765A6F641}">
      <dgm:prSet/>
      <dgm:spPr/>
      <dgm:t>
        <a:bodyPr/>
        <a:lstStyle/>
        <a:p>
          <a:endParaRPr lang="en-US"/>
        </a:p>
      </dgm:t>
    </dgm:pt>
    <dgm:pt modelId="{2BDA0A2F-4717-4F63-821F-7E261DB3F26D}" type="sibTrans" cxnId="{AE231C8A-E57B-40FD-8343-4EF765A6F641}">
      <dgm:prSet/>
      <dgm:spPr/>
      <dgm:t>
        <a:bodyPr/>
        <a:lstStyle/>
        <a:p>
          <a:endParaRPr lang="en-US"/>
        </a:p>
      </dgm:t>
    </dgm:pt>
    <dgm:pt modelId="{3046CD9C-5325-400C-9595-F8426C73CAE5}">
      <dgm:prSet/>
      <dgm:spPr>
        <a:solidFill>
          <a:srgbClr val="FF0000"/>
        </a:solidFill>
      </dgm:spPr>
      <dgm:t>
        <a:bodyPr/>
        <a:lstStyle/>
        <a:p>
          <a:r>
            <a:rPr lang="en-US" dirty="0"/>
            <a:t>When uncertain about the right course of conduct, </a:t>
          </a:r>
          <a:r>
            <a:rPr lang="en-US" b="1" dirty="0"/>
            <a:t>STOP! </a:t>
          </a:r>
          <a:r>
            <a:rPr lang="en-US" dirty="0"/>
            <a:t>ask questions and get answers before you act.</a:t>
          </a:r>
        </a:p>
      </dgm:t>
    </dgm:pt>
    <dgm:pt modelId="{9B762A5C-1C50-444F-A896-1F00CF59C5A3}" type="parTrans" cxnId="{94F17656-7EE1-41DC-A205-6437A54447AA}">
      <dgm:prSet/>
      <dgm:spPr/>
      <dgm:t>
        <a:bodyPr/>
        <a:lstStyle/>
        <a:p>
          <a:endParaRPr lang="en-US"/>
        </a:p>
      </dgm:t>
    </dgm:pt>
    <dgm:pt modelId="{CF5218C8-3D21-4FBD-B4EF-2D1494B0C4DC}" type="sibTrans" cxnId="{94F17656-7EE1-41DC-A205-6437A54447AA}">
      <dgm:prSet/>
      <dgm:spPr/>
      <dgm:t>
        <a:bodyPr/>
        <a:lstStyle/>
        <a:p>
          <a:endParaRPr lang="en-US"/>
        </a:p>
      </dgm:t>
    </dgm:pt>
    <dgm:pt modelId="{23C0B32F-B98D-4CE3-9461-31F260D49EA2}" type="pres">
      <dgm:prSet presAssocID="{CF64EA41-06ED-490E-B441-5F0451DA26C7}" presName="diagram" presStyleCnt="0">
        <dgm:presLayoutVars>
          <dgm:dir/>
          <dgm:resizeHandles val="exact"/>
        </dgm:presLayoutVars>
      </dgm:prSet>
      <dgm:spPr/>
    </dgm:pt>
    <dgm:pt modelId="{D964AB02-2263-41BE-966A-C422CF779D79}" type="pres">
      <dgm:prSet presAssocID="{1325FEDC-5E99-461D-B21D-767732E63106}" presName="node" presStyleLbl="node1" presStyleIdx="0" presStyleCnt="8">
        <dgm:presLayoutVars>
          <dgm:bulletEnabled val="1"/>
        </dgm:presLayoutVars>
      </dgm:prSet>
      <dgm:spPr/>
    </dgm:pt>
    <dgm:pt modelId="{189F1249-8E66-46B4-8205-C6E954058812}" type="pres">
      <dgm:prSet presAssocID="{4BA75F6D-94CF-4827-A288-29846B06706C}" presName="sibTrans" presStyleCnt="0"/>
      <dgm:spPr/>
    </dgm:pt>
    <dgm:pt modelId="{3A8FAC4B-9C1A-4134-94EB-B022D593FAFA}" type="pres">
      <dgm:prSet presAssocID="{C9864A2E-ADCA-4FF4-BF15-0A2A5E1DE144}" presName="node" presStyleLbl="node1" presStyleIdx="1" presStyleCnt="8">
        <dgm:presLayoutVars>
          <dgm:bulletEnabled val="1"/>
        </dgm:presLayoutVars>
      </dgm:prSet>
      <dgm:spPr/>
    </dgm:pt>
    <dgm:pt modelId="{40379699-561F-426A-9216-D74CE4354381}" type="pres">
      <dgm:prSet presAssocID="{C98B7B39-1A63-4208-82F0-27685D053072}" presName="sibTrans" presStyleCnt="0"/>
      <dgm:spPr/>
    </dgm:pt>
    <dgm:pt modelId="{C693B8AE-1F5B-4B0D-A4D7-1422B9505F5D}" type="pres">
      <dgm:prSet presAssocID="{CE6E552B-1F3F-4AD7-823A-86DEAF502178}" presName="node" presStyleLbl="node1" presStyleIdx="2" presStyleCnt="8">
        <dgm:presLayoutVars>
          <dgm:bulletEnabled val="1"/>
        </dgm:presLayoutVars>
      </dgm:prSet>
      <dgm:spPr/>
    </dgm:pt>
    <dgm:pt modelId="{BD2B07EF-0C8F-46EC-98CD-241A53DEAEC0}" type="pres">
      <dgm:prSet presAssocID="{28F4F199-5A72-4995-8C23-EF20F546B1CD}" presName="sibTrans" presStyleCnt="0"/>
      <dgm:spPr/>
    </dgm:pt>
    <dgm:pt modelId="{37B40A7A-1BD5-4588-9ACA-C5C64179F24E}" type="pres">
      <dgm:prSet presAssocID="{A02AB0D5-8712-41A1-B17E-6FD208E8028C}" presName="node" presStyleLbl="node1" presStyleIdx="3" presStyleCnt="8">
        <dgm:presLayoutVars>
          <dgm:bulletEnabled val="1"/>
        </dgm:presLayoutVars>
      </dgm:prSet>
      <dgm:spPr/>
    </dgm:pt>
    <dgm:pt modelId="{BAB7F329-74FD-4B1C-93AB-30C6C35A12AD}" type="pres">
      <dgm:prSet presAssocID="{CA129A4E-F3D6-4411-82E9-BD6DA1B78BCC}" presName="sibTrans" presStyleCnt="0"/>
      <dgm:spPr/>
    </dgm:pt>
    <dgm:pt modelId="{4D1D1460-0952-4CD7-A856-319033D5A29B}" type="pres">
      <dgm:prSet presAssocID="{EFFE4B49-DD4A-4376-9ED7-CA75A066DA45}" presName="node" presStyleLbl="node1" presStyleIdx="4" presStyleCnt="8">
        <dgm:presLayoutVars>
          <dgm:bulletEnabled val="1"/>
        </dgm:presLayoutVars>
      </dgm:prSet>
      <dgm:spPr/>
    </dgm:pt>
    <dgm:pt modelId="{06454124-E663-47CD-9BA5-35CA88F4A6C6}" type="pres">
      <dgm:prSet presAssocID="{15143DBC-EDD1-41D8-B25D-08C54C7335E4}" presName="sibTrans" presStyleCnt="0"/>
      <dgm:spPr/>
    </dgm:pt>
    <dgm:pt modelId="{BE469134-6A22-46CB-9885-A1583A457A57}" type="pres">
      <dgm:prSet presAssocID="{7AA53893-36C4-4EAA-B0F8-45D46C1452D9}" presName="node" presStyleLbl="node1" presStyleIdx="5" presStyleCnt="8">
        <dgm:presLayoutVars>
          <dgm:bulletEnabled val="1"/>
        </dgm:presLayoutVars>
      </dgm:prSet>
      <dgm:spPr/>
    </dgm:pt>
    <dgm:pt modelId="{6FFDBE72-170E-4C55-BA5C-461077B1F9E6}" type="pres">
      <dgm:prSet presAssocID="{805C71A0-C29D-4634-8397-9AECAAAA1345}" presName="sibTrans" presStyleCnt="0"/>
      <dgm:spPr/>
    </dgm:pt>
    <dgm:pt modelId="{57D647AB-A81D-46FF-AE33-77DECEBE6D4E}" type="pres">
      <dgm:prSet presAssocID="{B870DAB2-1FE0-46ED-81D7-A946CDA36BB9}" presName="node" presStyleLbl="node1" presStyleIdx="6" presStyleCnt="8">
        <dgm:presLayoutVars>
          <dgm:bulletEnabled val="1"/>
        </dgm:presLayoutVars>
      </dgm:prSet>
      <dgm:spPr/>
    </dgm:pt>
    <dgm:pt modelId="{60B784BC-148A-4092-BD06-627C34518A48}" type="pres">
      <dgm:prSet presAssocID="{2BDA0A2F-4717-4F63-821F-7E261DB3F26D}" presName="sibTrans" presStyleCnt="0"/>
      <dgm:spPr/>
    </dgm:pt>
    <dgm:pt modelId="{1C2BD5F6-FE5C-4B12-9413-736AC99A37CE}" type="pres">
      <dgm:prSet presAssocID="{3046CD9C-5325-400C-9595-F8426C73CAE5}" presName="node" presStyleLbl="node1" presStyleIdx="7" presStyleCnt="8" custScaleX="109741" custScaleY="179575">
        <dgm:presLayoutVars>
          <dgm:bulletEnabled val="1"/>
        </dgm:presLayoutVars>
      </dgm:prSet>
      <dgm:spPr>
        <a:prstGeom prst="octagon">
          <a:avLst/>
        </a:prstGeom>
      </dgm:spPr>
    </dgm:pt>
  </dgm:ptLst>
  <dgm:cxnLst>
    <dgm:cxn modelId="{5F454106-8330-4DDB-A8AF-EC2C2A9D9C8A}" srcId="{CF64EA41-06ED-490E-B441-5F0451DA26C7}" destId="{EFFE4B49-DD4A-4376-9ED7-CA75A066DA45}" srcOrd="4" destOrd="0" parTransId="{9F73E24C-06F0-47EC-84BB-0B7272BF5A30}" sibTransId="{15143DBC-EDD1-41D8-B25D-08C54C7335E4}"/>
    <dgm:cxn modelId="{2168F414-68CC-4BAE-A9A2-36322681ABB2}" type="presOf" srcId="{EFFE4B49-DD4A-4376-9ED7-CA75A066DA45}" destId="{4D1D1460-0952-4CD7-A856-319033D5A29B}" srcOrd="0" destOrd="0" presId="urn:microsoft.com/office/officeart/2005/8/layout/default"/>
    <dgm:cxn modelId="{B57A161F-644B-4E35-AF5E-551EF341AEF8}" type="presOf" srcId="{C9864A2E-ADCA-4FF4-BF15-0A2A5E1DE144}" destId="{3A8FAC4B-9C1A-4134-94EB-B022D593FAFA}" srcOrd="0" destOrd="0" presId="urn:microsoft.com/office/officeart/2005/8/layout/default"/>
    <dgm:cxn modelId="{F63F6424-FA87-448F-B6C4-D94E04991DED}" srcId="{CF64EA41-06ED-490E-B441-5F0451DA26C7}" destId="{C9864A2E-ADCA-4FF4-BF15-0A2A5E1DE144}" srcOrd="1" destOrd="0" parTransId="{0FA14307-F9D4-438F-A2AE-FC264F8C1D65}" sibTransId="{C98B7B39-1A63-4208-82F0-27685D053072}"/>
    <dgm:cxn modelId="{8BF2073D-08DD-4CCB-946E-13BE6917813C}" srcId="{CF64EA41-06ED-490E-B441-5F0451DA26C7}" destId="{CE6E552B-1F3F-4AD7-823A-86DEAF502178}" srcOrd="2" destOrd="0" parTransId="{CA883704-5316-44E3-8DFE-7A2602E2C9BE}" sibTransId="{28F4F199-5A72-4995-8C23-EF20F546B1CD}"/>
    <dgm:cxn modelId="{A878553E-C8A5-4C61-AC45-6EE943BD07D5}" type="presOf" srcId="{A02AB0D5-8712-41A1-B17E-6FD208E8028C}" destId="{37B40A7A-1BD5-4588-9ACA-C5C64179F24E}" srcOrd="0" destOrd="0" presId="urn:microsoft.com/office/officeart/2005/8/layout/default"/>
    <dgm:cxn modelId="{B4CB446F-B9DC-4430-8674-6CB022E2AF9B}" srcId="{CF64EA41-06ED-490E-B441-5F0451DA26C7}" destId="{1325FEDC-5E99-461D-B21D-767732E63106}" srcOrd="0" destOrd="0" parTransId="{E53CDE01-F02C-4240-99F2-65CE43C1B130}" sibTransId="{4BA75F6D-94CF-4827-A288-29846B06706C}"/>
    <dgm:cxn modelId="{94F17656-7EE1-41DC-A205-6437A54447AA}" srcId="{CF64EA41-06ED-490E-B441-5F0451DA26C7}" destId="{3046CD9C-5325-400C-9595-F8426C73CAE5}" srcOrd="7" destOrd="0" parTransId="{9B762A5C-1C50-444F-A896-1F00CF59C5A3}" sibTransId="{CF5218C8-3D21-4FBD-B4EF-2D1494B0C4DC}"/>
    <dgm:cxn modelId="{300DD35A-2B3E-4E96-ACBC-920B4EFF5226}" srcId="{CF64EA41-06ED-490E-B441-5F0451DA26C7}" destId="{A02AB0D5-8712-41A1-B17E-6FD208E8028C}" srcOrd="3" destOrd="0" parTransId="{D43480A0-483F-4971-A256-000FAB2E07B7}" sibTransId="{CA129A4E-F3D6-4411-82E9-BD6DA1B78BCC}"/>
    <dgm:cxn modelId="{C10E007F-A226-427C-9654-4ABF4BB4D30B}" type="presOf" srcId="{CE6E552B-1F3F-4AD7-823A-86DEAF502178}" destId="{C693B8AE-1F5B-4B0D-A4D7-1422B9505F5D}" srcOrd="0" destOrd="0" presId="urn:microsoft.com/office/officeart/2005/8/layout/default"/>
    <dgm:cxn modelId="{AE231C8A-E57B-40FD-8343-4EF765A6F641}" srcId="{CF64EA41-06ED-490E-B441-5F0451DA26C7}" destId="{B870DAB2-1FE0-46ED-81D7-A946CDA36BB9}" srcOrd="6" destOrd="0" parTransId="{E245363F-6A3A-453E-B446-58FCBAEB7056}" sibTransId="{2BDA0A2F-4717-4F63-821F-7E261DB3F26D}"/>
    <dgm:cxn modelId="{E6F777AD-44B6-4E90-A6E2-E9E9B46B2A49}" type="presOf" srcId="{1325FEDC-5E99-461D-B21D-767732E63106}" destId="{D964AB02-2263-41BE-966A-C422CF779D79}" srcOrd="0" destOrd="0" presId="urn:microsoft.com/office/officeart/2005/8/layout/default"/>
    <dgm:cxn modelId="{4BFB5EB6-B045-4961-8ABC-7D261D67FA83}" type="presOf" srcId="{7AA53893-36C4-4EAA-B0F8-45D46C1452D9}" destId="{BE469134-6A22-46CB-9885-A1583A457A57}" srcOrd="0" destOrd="0" presId="urn:microsoft.com/office/officeart/2005/8/layout/default"/>
    <dgm:cxn modelId="{89B0EDC6-30E8-4480-9742-4071FD90976B}" srcId="{CF64EA41-06ED-490E-B441-5F0451DA26C7}" destId="{7AA53893-36C4-4EAA-B0F8-45D46C1452D9}" srcOrd="5" destOrd="0" parTransId="{2B143BB6-4EB5-40B7-8952-2F1AF95CAB15}" sibTransId="{805C71A0-C29D-4634-8397-9AECAAAA1345}"/>
    <dgm:cxn modelId="{9BEE33D5-5775-4951-A1EC-89B7DEBA5437}" type="presOf" srcId="{CF64EA41-06ED-490E-B441-5F0451DA26C7}" destId="{23C0B32F-B98D-4CE3-9461-31F260D49EA2}" srcOrd="0" destOrd="0" presId="urn:microsoft.com/office/officeart/2005/8/layout/default"/>
    <dgm:cxn modelId="{24D835E2-0EAE-464C-9F7C-4974B6105FF1}" type="presOf" srcId="{3046CD9C-5325-400C-9595-F8426C73CAE5}" destId="{1C2BD5F6-FE5C-4B12-9413-736AC99A37CE}" srcOrd="0" destOrd="0" presId="urn:microsoft.com/office/officeart/2005/8/layout/default"/>
    <dgm:cxn modelId="{EB7052FC-353A-4898-9CC0-545CBAD4CF7A}" type="presOf" srcId="{B870DAB2-1FE0-46ED-81D7-A946CDA36BB9}" destId="{57D647AB-A81D-46FF-AE33-77DECEBE6D4E}" srcOrd="0" destOrd="0" presId="urn:microsoft.com/office/officeart/2005/8/layout/default"/>
    <dgm:cxn modelId="{0D8ACE56-F983-4626-9B98-E53F49FD2DBC}" type="presParOf" srcId="{23C0B32F-B98D-4CE3-9461-31F260D49EA2}" destId="{D964AB02-2263-41BE-966A-C422CF779D79}" srcOrd="0" destOrd="0" presId="urn:microsoft.com/office/officeart/2005/8/layout/default"/>
    <dgm:cxn modelId="{51F1E320-B2A4-4DB1-B2C7-233928A4E6FF}" type="presParOf" srcId="{23C0B32F-B98D-4CE3-9461-31F260D49EA2}" destId="{189F1249-8E66-46B4-8205-C6E954058812}" srcOrd="1" destOrd="0" presId="urn:microsoft.com/office/officeart/2005/8/layout/default"/>
    <dgm:cxn modelId="{5DAC7915-D2C2-4F4A-A585-938EB7128EE0}" type="presParOf" srcId="{23C0B32F-B98D-4CE3-9461-31F260D49EA2}" destId="{3A8FAC4B-9C1A-4134-94EB-B022D593FAFA}" srcOrd="2" destOrd="0" presId="urn:microsoft.com/office/officeart/2005/8/layout/default"/>
    <dgm:cxn modelId="{4F5B3848-8DAE-4228-9ABF-742CCD0E2DAE}" type="presParOf" srcId="{23C0B32F-B98D-4CE3-9461-31F260D49EA2}" destId="{40379699-561F-426A-9216-D74CE4354381}" srcOrd="3" destOrd="0" presId="urn:microsoft.com/office/officeart/2005/8/layout/default"/>
    <dgm:cxn modelId="{790FCA87-0F75-4658-AF68-F4150E56633B}" type="presParOf" srcId="{23C0B32F-B98D-4CE3-9461-31F260D49EA2}" destId="{C693B8AE-1F5B-4B0D-A4D7-1422B9505F5D}" srcOrd="4" destOrd="0" presId="urn:microsoft.com/office/officeart/2005/8/layout/default"/>
    <dgm:cxn modelId="{BBE56823-951E-4638-9D1D-E058E9C51311}" type="presParOf" srcId="{23C0B32F-B98D-4CE3-9461-31F260D49EA2}" destId="{BD2B07EF-0C8F-46EC-98CD-241A53DEAEC0}" srcOrd="5" destOrd="0" presId="urn:microsoft.com/office/officeart/2005/8/layout/default"/>
    <dgm:cxn modelId="{D836F7EE-EF9F-486C-9889-E91133E213E0}" type="presParOf" srcId="{23C0B32F-B98D-4CE3-9461-31F260D49EA2}" destId="{37B40A7A-1BD5-4588-9ACA-C5C64179F24E}" srcOrd="6" destOrd="0" presId="urn:microsoft.com/office/officeart/2005/8/layout/default"/>
    <dgm:cxn modelId="{3CE04C3C-E676-4B0D-AC84-4EDC0C18CFFF}" type="presParOf" srcId="{23C0B32F-B98D-4CE3-9461-31F260D49EA2}" destId="{BAB7F329-74FD-4B1C-93AB-30C6C35A12AD}" srcOrd="7" destOrd="0" presId="urn:microsoft.com/office/officeart/2005/8/layout/default"/>
    <dgm:cxn modelId="{9A7A5DBA-BB20-47CE-9B19-2396AB3344C2}" type="presParOf" srcId="{23C0B32F-B98D-4CE3-9461-31F260D49EA2}" destId="{4D1D1460-0952-4CD7-A856-319033D5A29B}" srcOrd="8" destOrd="0" presId="urn:microsoft.com/office/officeart/2005/8/layout/default"/>
    <dgm:cxn modelId="{E0D50943-33F7-4548-852C-488053B21D41}" type="presParOf" srcId="{23C0B32F-B98D-4CE3-9461-31F260D49EA2}" destId="{06454124-E663-47CD-9BA5-35CA88F4A6C6}" srcOrd="9" destOrd="0" presId="urn:microsoft.com/office/officeart/2005/8/layout/default"/>
    <dgm:cxn modelId="{0259C682-4DC7-434A-93C8-43F149A2B9EE}" type="presParOf" srcId="{23C0B32F-B98D-4CE3-9461-31F260D49EA2}" destId="{BE469134-6A22-46CB-9885-A1583A457A57}" srcOrd="10" destOrd="0" presId="urn:microsoft.com/office/officeart/2005/8/layout/default"/>
    <dgm:cxn modelId="{42074A26-90A9-4C4E-AFA7-ADC8BB50D0CD}" type="presParOf" srcId="{23C0B32F-B98D-4CE3-9461-31F260D49EA2}" destId="{6FFDBE72-170E-4C55-BA5C-461077B1F9E6}" srcOrd="11" destOrd="0" presId="urn:microsoft.com/office/officeart/2005/8/layout/default"/>
    <dgm:cxn modelId="{22797CE8-9D6F-4BAE-98FB-1439ACA0195F}" type="presParOf" srcId="{23C0B32F-B98D-4CE3-9461-31F260D49EA2}" destId="{57D647AB-A81D-46FF-AE33-77DECEBE6D4E}" srcOrd="12" destOrd="0" presId="urn:microsoft.com/office/officeart/2005/8/layout/default"/>
    <dgm:cxn modelId="{7BC8FCD3-FF58-46F5-BB47-089B8BE57D26}" type="presParOf" srcId="{23C0B32F-B98D-4CE3-9461-31F260D49EA2}" destId="{60B784BC-148A-4092-BD06-627C34518A48}" srcOrd="13" destOrd="0" presId="urn:microsoft.com/office/officeart/2005/8/layout/default"/>
    <dgm:cxn modelId="{FE8731CD-8FE9-4017-9397-9670A3898427}" type="presParOf" srcId="{23C0B32F-B98D-4CE3-9461-31F260D49EA2}" destId="{1C2BD5F6-FE5C-4B12-9413-736AC99A37CE}"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8FE1E86-F127-4DE7-A497-1376916D4CDB}"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C6469709-88E9-46E8-9A73-6A8F65712BBB}">
      <dgm:prSet/>
      <dgm:spPr/>
      <dgm:t>
        <a:bodyPr/>
        <a:lstStyle/>
        <a:p>
          <a:r>
            <a:rPr lang="en-US" b="1" dirty="0">
              <a:solidFill>
                <a:srgbClr val="7030A0"/>
              </a:solidFill>
            </a:rPr>
            <a:t>Thaler Machine Company, LLC </a:t>
          </a:r>
          <a:r>
            <a:rPr lang="en-US" dirty="0"/>
            <a:t>is proud of its name and reputation. As we have no sales team, perception is critical to our continuing success. </a:t>
          </a:r>
        </a:p>
      </dgm:t>
    </dgm:pt>
    <dgm:pt modelId="{917D2BF4-7E8F-4AF1-824C-6861F11297D7}" type="parTrans" cxnId="{B77F2A62-C2C4-4FA6-BC57-E05535C46C61}">
      <dgm:prSet/>
      <dgm:spPr/>
      <dgm:t>
        <a:bodyPr/>
        <a:lstStyle/>
        <a:p>
          <a:endParaRPr lang="en-US"/>
        </a:p>
      </dgm:t>
    </dgm:pt>
    <dgm:pt modelId="{97EDF989-06B6-4465-9711-6600FB5BCDEC}" type="sibTrans" cxnId="{B77F2A62-C2C4-4FA6-BC57-E05535C46C61}">
      <dgm:prSet/>
      <dgm:spPr/>
      <dgm:t>
        <a:bodyPr/>
        <a:lstStyle/>
        <a:p>
          <a:endParaRPr lang="en-US"/>
        </a:p>
      </dgm:t>
    </dgm:pt>
    <dgm:pt modelId="{B4478152-D30B-49F2-9203-E3A30917BE04}">
      <dgm:prSet/>
      <dgm:spPr/>
      <dgm:t>
        <a:bodyPr/>
        <a:lstStyle/>
        <a:p>
          <a:r>
            <a:rPr lang="en-US" dirty="0"/>
            <a:t>We provide accurate and timely information about our business to our investors, the media, and the general public.</a:t>
          </a:r>
        </a:p>
      </dgm:t>
    </dgm:pt>
    <dgm:pt modelId="{6055844D-73DB-46DD-8532-34E1E6D8CF4E}" type="parTrans" cxnId="{6E3BEFDB-9710-461E-8F16-ED98E3E3AB91}">
      <dgm:prSet/>
      <dgm:spPr/>
      <dgm:t>
        <a:bodyPr/>
        <a:lstStyle/>
        <a:p>
          <a:endParaRPr lang="en-US"/>
        </a:p>
      </dgm:t>
    </dgm:pt>
    <dgm:pt modelId="{02FB06E4-BBF3-445A-A05E-86852ABD81B8}" type="sibTrans" cxnId="{6E3BEFDB-9710-461E-8F16-ED98E3E3AB91}">
      <dgm:prSet/>
      <dgm:spPr/>
      <dgm:t>
        <a:bodyPr/>
        <a:lstStyle/>
        <a:p>
          <a:endParaRPr lang="en-US"/>
        </a:p>
      </dgm:t>
    </dgm:pt>
    <dgm:pt modelId="{8F81CE4A-C11B-4854-9302-EF8CB15C01D1}">
      <dgm:prSet/>
      <dgm:spPr/>
      <dgm:t>
        <a:bodyPr/>
        <a:lstStyle/>
        <a:p>
          <a:r>
            <a:rPr lang="en-US" dirty="0"/>
            <a:t>We are very thoughtful about what we say when releasing information publicly.</a:t>
          </a:r>
        </a:p>
      </dgm:t>
    </dgm:pt>
    <dgm:pt modelId="{63F40D3B-3CCD-47E9-8C89-EDED12D8CF2C}" type="parTrans" cxnId="{D548C742-FE0B-48F4-AA51-3A50C7B1C875}">
      <dgm:prSet/>
      <dgm:spPr/>
      <dgm:t>
        <a:bodyPr/>
        <a:lstStyle/>
        <a:p>
          <a:endParaRPr lang="en-US"/>
        </a:p>
      </dgm:t>
    </dgm:pt>
    <dgm:pt modelId="{DCB9E49F-8359-40F4-B811-AB8C84C014C6}" type="sibTrans" cxnId="{D548C742-FE0B-48F4-AA51-3A50C7B1C875}">
      <dgm:prSet/>
      <dgm:spPr/>
      <dgm:t>
        <a:bodyPr/>
        <a:lstStyle/>
        <a:p>
          <a:endParaRPr lang="en-US"/>
        </a:p>
      </dgm:t>
    </dgm:pt>
    <dgm:pt modelId="{F02394F7-CE9A-4022-A341-2286DE33EE5A}">
      <dgm:prSet/>
      <dgm:spPr/>
      <dgm:t>
        <a:bodyPr/>
        <a:lstStyle/>
        <a:p>
          <a:r>
            <a:rPr lang="en-US" dirty="0"/>
            <a:t>If you receive an inquiry from the media, notify the CEO of TMC LLC and let them respond.</a:t>
          </a:r>
        </a:p>
      </dgm:t>
    </dgm:pt>
    <dgm:pt modelId="{58B23D3E-7533-46AA-B982-952ED1793971}" type="parTrans" cxnId="{9B4AC7D5-A72A-446E-BF65-42A0278BF738}">
      <dgm:prSet/>
      <dgm:spPr/>
      <dgm:t>
        <a:bodyPr/>
        <a:lstStyle/>
        <a:p>
          <a:endParaRPr lang="en-US"/>
        </a:p>
      </dgm:t>
    </dgm:pt>
    <dgm:pt modelId="{F727DAD3-0145-4514-A5A1-8E46C7BDB4BA}" type="sibTrans" cxnId="{9B4AC7D5-A72A-446E-BF65-42A0278BF738}">
      <dgm:prSet/>
      <dgm:spPr/>
      <dgm:t>
        <a:bodyPr/>
        <a:lstStyle/>
        <a:p>
          <a:endParaRPr lang="en-US"/>
        </a:p>
      </dgm:t>
    </dgm:pt>
    <dgm:pt modelId="{700B1C93-D3C0-40B8-B4D1-AD1098D201CC}" type="pres">
      <dgm:prSet presAssocID="{68FE1E86-F127-4DE7-A497-1376916D4CDB}" presName="hierChild1" presStyleCnt="0">
        <dgm:presLayoutVars>
          <dgm:chPref val="1"/>
          <dgm:dir/>
          <dgm:animOne val="branch"/>
          <dgm:animLvl val="lvl"/>
          <dgm:resizeHandles/>
        </dgm:presLayoutVars>
      </dgm:prSet>
      <dgm:spPr/>
    </dgm:pt>
    <dgm:pt modelId="{B2418CF7-181D-4E54-9879-7B0175E2A4F1}" type="pres">
      <dgm:prSet presAssocID="{C6469709-88E9-46E8-9A73-6A8F65712BBB}" presName="hierRoot1" presStyleCnt="0"/>
      <dgm:spPr/>
    </dgm:pt>
    <dgm:pt modelId="{E6D26808-3DA2-4107-AA35-E6C90B28CFDD}" type="pres">
      <dgm:prSet presAssocID="{C6469709-88E9-46E8-9A73-6A8F65712BBB}" presName="composite" presStyleCnt="0"/>
      <dgm:spPr/>
    </dgm:pt>
    <dgm:pt modelId="{5D68A636-6CEE-492D-BFD2-914BB6A2011B}" type="pres">
      <dgm:prSet presAssocID="{C6469709-88E9-46E8-9A73-6A8F65712BBB}" presName="background" presStyleLbl="node0" presStyleIdx="0" presStyleCnt="4"/>
      <dgm:spPr/>
    </dgm:pt>
    <dgm:pt modelId="{1295AC68-0D14-47F5-B0A3-9AB34D535019}" type="pres">
      <dgm:prSet presAssocID="{C6469709-88E9-46E8-9A73-6A8F65712BBB}" presName="text" presStyleLbl="fgAcc0" presStyleIdx="0" presStyleCnt="4">
        <dgm:presLayoutVars>
          <dgm:chPref val="3"/>
        </dgm:presLayoutVars>
      </dgm:prSet>
      <dgm:spPr/>
    </dgm:pt>
    <dgm:pt modelId="{E0FCEB3F-D723-457D-A489-689D70C53A56}" type="pres">
      <dgm:prSet presAssocID="{C6469709-88E9-46E8-9A73-6A8F65712BBB}" presName="hierChild2" presStyleCnt="0"/>
      <dgm:spPr/>
    </dgm:pt>
    <dgm:pt modelId="{472649DA-4C71-4FA9-A557-BA87848BA24B}" type="pres">
      <dgm:prSet presAssocID="{B4478152-D30B-49F2-9203-E3A30917BE04}" presName="hierRoot1" presStyleCnt="0"/>
      <dgm:spPr/>
    </dgm:pt>
    <dgm:pt modelId="{7AD1D967-0D8A-425F-BCE1-4A881911E6E2}" type="pres">
      <dgm:prSet presAssocID="{B4478152-D30B-49F2-9203-E3A30917BE04}" presName="composite" presStyleCnt="0"/>
      <dgm:spPr/>
    </dgm:pt>
    <dgm:pt modelId="{BFD501E9-3B8C-467F-9CAF-6A827012ABFB}" type="pres">
      <dgm:prSet presAssocID="{B4478152-D30B-49F2-9203-E3A30917BE04}" presName="background" presStyleLbl="node0" presStyleIdx="1" presStyleCnt="4"/>
      <dgm:spPr/>
    </dgm:pt>
    <dgm:pt modelId="{5F243355-06BD-4CBC-96B0-89A8F2512659}" type="pres">
      <dgm:prSet presAssocID="{B4478152-D30B-49F2-9203-E3A30917BE04}" presName="text" presStyleLbl="fgAcc0" presStyleIdx="1" presStyleCnt="4">
        <dgm:presLayoutVars>
          <dgm:chPref val="3"/>
        </dgm:presLayoutVars>
      </dgm:prSet>
      <dgm:spPr/>
    </dgm:pt>
    <dgm:pt modelId="{64782EA0-1077-43A4-AF48-93FA9617BCE9}" type="pres">
      <dgm:prSet presAssocID="{B4478152-D30B-49F2-9203-E3A30917BE04}" presName="hierChild2" presStyleCnt="0"/>
      <dgm:spPr/>
    </dgm:pt>
    <dgm:pt modelId="{3F4B9658-B658-4549-92CC-2638A934DB3B}" type="pres">
      <dgm:prSet presAssocID="{8F81CE4A-C11B-4854-9302-EF8CB15C01D1}" presName="hierRoot1" presStyleCnt="0"/>
      <dgm:spPr/>
    </dgm:pt>
    <dgm:pt modelId="{5522FC50-5E2C-4FA7-9976-F3549DBB2EAA}" type="pres">
      <dgm:prSet presAssocID="{8F81CE4A-C11B-4854-9302-EF8CB15C01D1}" presName="composite" presStyleCnt="0"/>
      <dgm:spPr/>
    </dgm:pt>
    <dgm:pt modelId="{D2EA2340-B559-410F-B2A3-39DC7979539C}" type="pres">
      <dgm:prSet presAssocID="{8F81CE4A-C11B-4854-9302-EF8CB15C01D1}" presName="background" presStyleLbl="node0" presStyleIdx="2" presStyleCnt="4"/>
      <dgm:spPr/>
    </dgm:pt>
    <dgm:pt modelId="{8661B7C4-EED8-4FF7-9BD7-FB568DFD0E67}" type="pres">
      <dgm:prSet presAssocID="{8F81CE4A-C11B-4854-9302-EF8CB15C01D1}" presName="text" presStyleLbl="fgAcc0" presStyleIdx="2" presStyleCnt="4">
        <dgm:presLayoutVars>
          <dgm:chPref val="3"/>
        </dgm:presLayoutVars>
      </dgm:prSet>
      <dgm:spPr/>
    </dgm:pt>
    <dgm:pt modelId="{693C05BF-F8BB-4D90-9993-58351D29F3CD}" type="pres">
      <dgm:prSet presAssocID="{8F81CE4A-C11B-4854-9302-EF8CB15C01D1}" presName="hierChild2" presStyleCnt="0"/>
      <dgm:spPr/>
    </dgm:pt>
    <dgm:pt modelId="{8AAC8949-A219-46EB-A58B-E3D24E0939E1}" type="pres">
      <dgm:prSet presAssocID="{F02394F7-CE9A-4022-A341-2286DE33EE5A}" presName="hierRoot1" presStyleCnt="0"/>
      <dgm:spPr/>
    </dgm:pt>
    <dgm:pt modelId="{915D543B-D2D6-4FF9-910A-E6937CF25D33}" type="pres">
      <dgm:prSet presAssocID="{F02394F7-CE9A-4022-A341-2286DE33EE5A}" presName="composite" presStyleCnt="0"/>
      <dgm:spPr/>
    </dgm:pt>
    <dgm:pt modelId="{E54AE183-8DDE-4DF2-B70A-3304198038E6}" type="pres">
      <dgm:prSet presAssocID="{F02394F7-CE9A-4022-A341-2286DE33EE5A}" presName="background" presStyleLbl="node0" presStyleIdx="3" presStyleCnt="4"/>
      <dgm:spPr/>
    </dgm:pt>
    <dgm:pt modelId="{AF9FEDEE-CB59-4810-ACE6-4C95302A4A9B}" type="pres">
      <dgm:prSet presAssocID="{F02394F7-CE9A-4022-A341-2286DE33EE5A}" presName="text" presStyleLbl="fgAcc0" presStyleIdx="3" presStyleCnt="4">
        <dgm:presLayoutVars>
          <dgm:chPref val="3"/>
        </dgm:presLayoutVars>
      </dgm:prSet>
      <dgm:spPr/>
    </dgm:pt>
    <dgm:pt modelId="{A304AFF1-461D-4B74-8F3C-0FCED5761BFA}" type="pres">
      <dgm:prSet presAssocID="{F02394F7-CE9A-4022-A341-2286DE33EE5A}" presName="hierChild2" presStyleCnt="0"/>
      <dgm:spPr/>
    </dgm:pt>
  </dgm:ptLst>
  <dgm:cxnLst>
    <dgm:cxn modelId="{03EE1F32-809B-4C10-8B85-3C79031CE6FB}" type="presOf" srcId="{C6469709-88E9-46E8-9A73-6A8F65712BBB}" destId="{1295AC68-0D14-47F5-B0A3-9AB34D535019}" srcOrd="0" destOrd="0" presId="urn:microsoft.com/office/officeart/2005/8/layout/hierarchy1"/>
    <dgm:cxn modelId="{B77F2A62-C2C4-4FA6-BC57-E05535C46C61}" srcId="{68FE1E86-F127-4DE7-A497-1376916D4CDB}" destId="{C6469709-88E9-46E8-9A73-6A8F65712BBB}" srcOrd="0" destOrd="0" parTransId="{917D2BF4-7E8F-4AF1-824C-6861F11297D7}" sibTransId="{97EDF989-06B6-4465-9711-6600FB5BCDEC}"/>
    <dgm:cxn modelId="{D548C742-FE0B-48F4-AA51-3A50C7B1C875}" srcId="{68FE1E86-F127-4DE7-A497-1376916D4CDB}" destId="{8F81CE4A-C11B-4854-9302-EF8CB15C01D1}" srcOrd="2" destOrd="0" parTransId="{63F40D3B-3CCD-47E9-8C89-EDED12D8CF2C}" sibTransId="{DCB9E49F-8359-40F4-B811-AB8C84C014C6}"/>
    <dgm:cxn modelId="{82BB4463-C2AC-4C00-BAE4-76834D448419}" type="presOf" srcId="{8F81CE4A-C11B-4854-9302-EF8CB15C01D1}" destId="{8661B7C4-EED8-4FF7-9BD7-FB568DFD0E67}" srcOrd="0" destOrd="0" presId="urn:microsoft.com/office/officeart/2005/8/layout/hierarchy1"/>
    <dgm:cxn modelId="{272205A6-A608-4C18-8C15-8879A82B4E3F}" type="presOf" srcId="{68FE1E86-F127-4DE7-A497-1376916D4CDB}" destId="{700B1C93-D3C0-40B8-B4D1-AD1098D201CC}" srcOrd="0" destOrd="0" presId="urn:microsoft.com/office/officeart/2005/8/layout/hierarchy1"/>
    <dgm:cxn modelId="{6F7717BF-2AD0-4F1D-9145-466C709E7A61}" type="presOf" srcId="{F02394F7-CE9A-4022-A341-2286DE33EE5A}" destId="{AF9FEDEE-CB59-4810-ACE6-4C95302A4A9B}" srcOrd="0" destOrd="0" presId="urn:microsoft.com/office/officeart/2005/8/layout/hierarchy1"/>
    <dgm:cxn modelId="{A8F903C0-EB29-4AD7-82D0-EF59E3E4CBC5}" type="presOf" srcId="{B4478152-D30B-49F2-9203-E3A30917BE04}" destId="{5F243355-06BD-4CBC-96B0-89A8F2512659}" srcOrd="0" destOrd="0" presId="urn:microsoft.com/office/officeart/2005/8/layout/hierarchy1"/>
    <dgm:cxn modelId="{9B4AC7D5-A72A-446E-BF65-42A0278BF738}" srcId="{68FE1E86-F127-4DE7-A497-1376916D4CDB}" destId="{F02394F7-CE9A-4022-A341-2286DE33EE5A}" srcOrd="3" destOrd="0" parTransId="{58B23D3E-7533-46AA-B982-952ED1793971}" sibTransId="{F727DAD3-0145-4514-A5A1-8E46C7BDB4BA}"/>
    <dgm:cxn modelId="{6E3BEFDB-9710-461E-8F16-ED98E3E3AB91}" srcId="{68FE1E86-F127-4DE7-A497-1376916D4CDB}" destId="{B4478152-D30B-49F2-9203-E3A30917BE04}" srcOrd="1" destOrd="0" parTransId="{6055844D-73DB-46DD-8532-34E1E6D8CF4E}" sibTransId="{02FB06E4-BBF3-445A-A05E-86852ABD81B8}"/>
    <dgm:cxn modelId="{41BBA65A-E5A2-4405-B88F-40DF6D20E5EF}" type="presParOf" srcId="{700B1C93-D3C0-40B8-B4D1-AD1098D201CC}" destId="{B2418CF7-181D-4E54-9879-7B0175E2A4F1}" srcOrd="0" destOrd="0" presId="urn:microsoft.com/office/officeart/2005/8/layout/hierarchy1"/>
    <dgm:cxn modelId="{AA9723D1-9012-4616-A762-E6A64C5D7202}" type="presParOf" srcId="{B2418CF7-181D-4E54-9879-7B0175E2A4F1}" destId="{E6D26808-3DA2-4107-AA35-E6C90B28CFDD}" srcOrd="0" destOrd="0" presId="urn:microsoft.com/office/officeart/2005/8/layout/hierarchy1"/>
    <dgm:cxn modelId="{7C752128-1CE4-4348-9F7B-3797A5573185}" type="presParOf" srcId="{E6D26808-3DA2-4107-AA35-E6C90B28CFDD}" destId="{5D68A636-6CEE-492D-BFD2-914BB6A2011B}" srcOrd="0" destOrd="0" presId="urn:microsoft.com/office/officeart/2005/8/layout/hierarchy1"/>
    <dgm:cxn modelId="{EF4E822D-7FE3-47BA-B0E9-6C4AF48B5931}" type="presParOf" srcId="{E6D26808-3DA2-4107-AA35-E6C90B28CFDD}" destId="{1295AC68-0D14-47F5-B0A3-9AB34D535019}" srcOrd="1" destOrd="0" presId="urn:microsoft.com/office/officeart/2005/8/layout/hierarchy1"/>
    <dgm:cxn modelId="{DAE2F420-A675-433A-9485-CC7395683099}" type="presParOf" srcId="{B2418CF7-181D-4E54-9879-7B0175E2A4F1}" destId="{E0FCEB3F-D723-457D-A489-689D70C53A56}" srcOrd="1" destOrd="0" presId="urn:microsoft.com/office/officeart/2005/8/layout/hierarchy1"/>
    <dgm:cxn modelId="{34C11AA6-8810-4BB2-A12A-E64F26F0017E}" type="presParOf" srcId="{700B1C93-D3C0-40B8-B4D1-AD1098D201CC}" destId="{472649DA-4C71-4FA9-A557-BA87848BA24B}" srcOrd="1" destOrd="0" presId="urn:microsoft.com/office/officeart/2005/8/layout/hierarchy1"/>
    <dgm:cxn modelId="{A9419128-8F90-4754-9DC6-F59FF52E3F0D}" type="presParOf" srcId="{472649DA-4C71-4FA9-A557-BA87848BA24B}" destId="{7AD1D967-0D8A-425F-BCE1-4A881911E6E2}" srcOrd="0" destOrd="0" presId="urn:microsoft.com/office/officeart/2005/8/layout/hierarchy1"/>
    <dgm:cxn modelId="{8174667B-9B04-40C7-95E3-0413776632E8}" type="presParOf" srcId="{7AD1D967-0D8A-425F-BCE1-4A881911E6E2}" destId="{BFD501E9-3B8C-467F-9CAF-6A827012ABFB}" srcOrd="0" destOrd="0" presId="urn:microsoft.com/office/officeart/2005/8/layout/hierarchy1"/>
    <dgm:cxn modelId="{067B2D80-077D-4412-8DD2-0048F58585ED}" type="presParOf" srcId="{7AD1D967-0D8A-425F-BCE1-4A881911E6E2}" destId="{5F243355-06BD-4CBC-96B0-89A8F2512659}" srcOrd="1" destOrd="0" presId="urn:microsoft.com/office/officeart/2005/8/layout/hierarchy1"/>
    <dgm:cxn modelId="{93BF2976-B78E-44EE-812F-6EAD255FBE46}" type="presParOf" srcId="{472649DA-4C71-4FA9-A557-BA87848BA24B}" destId="{64782EA0-1077-43A4-AF48-93FA9617BCE9}" srcOrd="1" destOrd="0" presId="urn:microsoft.com/office/officeart/2005/8/layout/hierarchy1"/>
    <dgm:cxn modelId="{33B165AF-349A-4960-8DA0-5F6B9FF9B570}" type="presParOf" srcId="{700B1C93-D3C0-40B8-B4D1-AD1098D201CC}" destId="{3F4B9658-B658-4549-92CC-2638A934DB3B}" srcOrd="2" destOrd="0" presId="urn:microsoft.com/office/officeart/2005/8/layout/hierarchy1"/>
    <dgm:cxn modelId="{3951D201-258F-4938-A002-9BF35F57663E}" type="presParOf" srcId="{3F4B9658-B658-4549-92CC-2638A934DB3B}" destId="{5522FC50-5E2C-4FA7-9976-F3549DBB2EAA}" srcOrd="0" destOrd="0" presId="urn:microsoft.com/office/officeart/2005/8/layout/hierarchy1"/>
    <dgm:cxn modelId="{BF244963-DD6D-43BF-A6F3-136159938646}" type="presParOf" srcId="{5522FC50-5E2C-4FA7-9976-F3549DBB2EAA}" destId="{D2EA2340-B559-410F-B2A3-39DC7979539C}" srcOrd="0" destOrd="0" presId="urn:microsoft.com/office/officeart/2005/8/layout/hierarchy1"/>
    <dgm:cxn modelId="{70A93847-C483-4CA9-B052-ECB639D40494}" type="presParOf" srcId="{5522FC50-5E2C-4FA7-9976-F3549DBB2EAA}" destId="{8661B7C4-EED8-4FF7-9BD7-FB568DFD0E67}" srcOrd="1" destOrd="0" presId="urn:microsoft.com/office/officeart/2005/8/layout/hierarchy1"/>
    <dgm:cxn modelId="{A21FBB7A-AEBC-441C-88AD-42045684F4C0}" type="presParOf" srcId="{3F4B9658-B658-4549-92CC-2638A934DB3B}" destId="{693C05BF-F8BB-4D90-9993-58351D29F3CD}" srcOrd="1" destOrd="0" presId="urn:microsoft.com/office/officeart/2005/8/layout/hierarchy1"/>
    <dgm:cxn modelId="{9793E46D-9134-4773-A50E-F66CE02CD8B3}" type="presParOf" srcId="{700B1C93-D3C0-40B8-B4D1-AD1098D201CC}" destId="{8AAC8949-A219-46EB-A58B-E3D24E0939E1}" srcOrd="3" destOrd="0" presId="urn:microsoft.com/office/officeart/2005/8/layout/hierarchy1"/>
    <dgm:cxn modelId="{BC93F6BB-2A57-4049-8A2E-7B8D63C38404}" type="presParOf" srcId="{8AAC8949-A219-46EB-A58B-E3D24E0939E1}" destId="{915D543B-D2D6-4FF9-910A-E6937CF25D33}" srcOrd="0" destOrd="0" presId="urn:microsoft.com/office/officeart/2005/8/layout/hierarchy1"/>
    <dgm:cxn modelId="{0801FFFA-E003-4772-970C-851D60AB1D9A}" type="presParOf" srcId="{915D543B-D2D6-4FF9-910A-E6937CF25D33}" destId="{E54AE183-8DDE-4DF2-B70A-3304198038E6}" srcOrd="0" destOrd="0" presId="urn:microsoft.com/office/officeart/2005/8/layout/hierarchy1"/>
    <dgm:cxn modelId="{C126C8BE-E92D-496F-B466-46803EC3E8A5}" type="presParOf" srcId="{915D543B-D2D6-4FF9-910A-E6937CF25D33}" destId="{AF9FEDEE-CB59-4810-ACE6-4C95302A4A9B}" srcOrd="1" destOrd="0" presId="urn:microsoft.com/office/officeart/2005/8/layout/hierarchy1"/>
    <dgm:cxn modelId="{9840AEAC-1AFB-46C2-8A68-EF8A94DE76A8}" type="presParOf" srcId="{8AAC8949-A219-46EB-A58B-E3D24E0939E1}" destId="{A304AFF1-461D-4B74-8F3C-0FCED5761BF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2E693D-F721-4DDD-88C7-5C69958073B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51DC1FF-29C9-40C5-9E84-BA3AD70AA200}">
      <dgm:prSet custT="1"/>
      <dgm:spPr/>
      <dgm:t>
        <a:bodyPr/>
        <a:lstStyle/>
        <a:p>
          <a:r>
            <a:rPr lang="en-US" sz="1400" kern="1200" dirty="0"/>
            <a:t>TMC LLC  suppliers must </a:t>
          </a:r>
          <a:r>
            <a:rPr lang="en-US" sz="1400" kern="1200" dirty="0">
              <a:solidFill>
                <a:prstClr val="white"/>
              </a:solidFill>
              <a:latin typeface="Calibri" panose="020F0502020204030204"/>
              <a:ea typeface="+mn-ea"/>
              <a:cs typeface="+mn-cs"/>
            </a:rPr>
            <a:t>comply with the U.S. Foreign Corrupt Practices Act stating among other items, it is unlawful for a U.S. person or company to offer, pay, or promise to pay money or anything of value to any foreign official for the purpose of obtaining or retaining business. Other applicable anti-corruption laws directives and/or regulations that govern operations also apply. </a:t>
          </a:r>
        </a:p>
      </dgm:t>
    </dgm:pt>
    <dgm:pt modelId="{375826F6-AFBD-4EE2-B6B3-BE7661FF0972}" type="parTrans" cxnId="{0EE47719-683A-4D75-9787-BB32CDE11486}">
      <dgm:prSet/>
      <dgm:spPr/>
      <dgm:t>
        <a:bodyPr/>
        <a:lstStyle/>
        <a:p>
          <a:endParaRPr lang="en-US"/>
        </a:p>
      </dgm:t>
    </dgm:pt>
    <dgm:pt modelId="{B06FC556-F913-44C8-B783-9E5B8FB94A6D}" type="sibTrans" cxnId="{0EE47719-683A-4D75-9787-BB32CDE11486}">
      <dgm:prSet/>
      <dgm:spPr/>
      <dgm:t>
        <a:bodyPr/>
        <a:lstStyle/>
        <a:p>
          <a:endParaRPr lang="en-US"/>
        </a:p>
      </dgm:t>
    </dgm:pt>
    <dgm:pt modelId="{BB3B2A65-C8AE-43D5-8014-DA59323C31C5}">
      <dgm:prSet/>
      <dgm:spPr/>
      <dgm:t>
        <a:bodyPr/>
        <a:lstStyle/>
        <a:p>
          <a:r>
            <a:rPr lang="en-US" dirty="0"/>
            <a:t>Improper Payments/ Business Courtesies</a:t>
          </a:r>
        </a:p>
        <a:p>
          <a:r>
            <a:rPr lang="en-US" dirty="0"/>
            <a:t>Our suppliers must refrain from offering or making any payments of money or anything of value (including kickbacks, favors, gifts, gratuities, entertainment, travel, political contributions, charitable donations or other business courtesies) to customers, government officials, political parties, candidates for public office, charities, or other business-related parties that could be considered to improperly influence business decisions.</a:t>
          </a:r>
        </a:p>
        <a:p>
          <a:r>
            <a:rPr lang="en-US" dirty="0"/>
            <a:t>This includes a prohibition on facilitating payments intended to expedite or secure performance of a routine governmental action like obtaining a visa or customs clearance, except in situations where there is an imminent threat to personal health or safety. </a:t>
          </a:r>
        </a:p>
      </dgm:t>
    </dgm:pt>
    <dgm:pt modelId="{C173447D-6EDD-4AC0-B629-8197D33E2526}" type="parTrans" cxnId="{40291BAE-4DA5-42A0-BCDD-40EEE7247162}">
      <dgm:prSet/>
      <dgm:spPr/>
      <dgm:t>
        <a:bodyPr/>
        <a:lstStyle/>
        <a:p>
          <a:endParaRPr lang="en-US"/>
        </a:p>
      </dgm:t>
    </dgm:pt>
    <dgm:pt modelId="{D913765A-9E39-4D32-9FB1-76B21471B69E}" type="sibTrans" cxnId="{40291BAE-4DA5-42A0-BCDD-40EEE7247162}">
      <dgm:prSet/>
      <dgm:spPr/>
      <dgm:t>
        <a:bodyPr/>
        <a:lstStyle/>
        <a:p>
          <a:endParaRPr lang="en-US"/>
        </a:p>
      </dgm:t>
    </dgm:pt>
    <dgm:pt modelId="{7A96782A-00D6-431D-87E4-4E1505F64C35}" type="pres">
      <dgm:prSet presAssocID="{FA2E693D-F721-4DDD-88C7-5C69958073BD}" presName="linear" presStyleCnt="0">
        <dgm:presLayoutVars>
          <dgm:animLvl val="lvl"/>
          <dgm:resizeHandles val="exact"/>
        </dgm:presLayoutVars>
      </dgm:prSet>
      <dgm:spPr/>
    </dgm:pt>
    <dgm:pt modelId="{98710128-E193-4141-BB81-454D158F1E4B}" type="pres">
      <dgm:prSet presAssocID="{151DC1FF-29C9-40C5-9E84-BA3AD70AA200}" presName="parentText" presStyleLbl="node1" presStyleIdx="0" presStyleCnt="2">
        <dgm:presLayoutVars>
          <dgm:chMax val="0"/>
          <dgm:bulletEnabled val="1"/>
        </dgm:presLayoutVars>
      </dgm:prSet>
      <dgm:spPr/>
    </dgm:pt>
    <dgm:pt modelId="{862B8304-E672-498F-9C7D-0988997A6B68}" type="pres">
      <dgm:prSet presAssocID="{B06FC556-F913-44C8-B783-9E5B8FB94A6D}" presName="spacer" presStyleCnt="0"/>
      <dgm:spPr/>
    </dgm:pt>
    <dgm:pt modelId="{ABB445A9-B37A-4297-9E62-C26274C2E4CF}" type="pres">
      <dgm:prSet presAssocID="{BB3B2A65-C8AE-43D5-8014-DA59323C31C5}" presName="parentText" presStyleLbl="node1" presStyleIdx="1" presStyleCnt="2">
        <dgm:presLayoutVars>
          <dgm:chMax val="0"/>
          <dgm:bulletEnabled val="1"/>
        </dgm:presLayoutVars>
      </dgm:prSet>
      <dgm:spPr/>
    </dgm:pt>
  </dgm:ptLst>
  <dgm:cxnLst>
    <dgm:cxn modelId="{0EE47719-683A-4D75-9787-BB32CDE11486}" srcId="{FA2E693D-F721-4DDD-88C7-5C69958073BD}" destId="{151DC1FF-29C9-40C5-9E84-BA3AD70AA200}" srcOrd="0" destOrd="0" parTransId="{375826F6-AFBD-4EE2-B6B3-BE7661FF0972}" sibTransId="{B06FC556-F913-44C8-B783-9E5B8FB94A6D}"/>
    <dgm:cxn modelId="{40291BAE-4DA5-42A0-BCDD-40EEE7247162}" srcId="{FA2E693D-F721-4DDD-88C7-5C69958073BD}" destId="{BB3B2A65-C8AE-43D5-8014-DA59323C31C5}" srcOrd="1" destOrd="0" parTransId="{C173447D-6EDD-4AC0-B629-8197D33E2526}" sibTransId="{D913765A-9E39-4D32-9FB1-76B21471B69E}"/>
    <dgm:cxn modelId="{555E98BF-5B14-454D-BE79-C68FC4173A70}" type="presOf" srcId="{BB3B2A65-C8AE-43D5-8014-DA59323C31C5}" destId="{ABB445A9-B37A-4297-9E62-C26274C2E4CF}" srcOrd="0" destOrd="0" presId="urn:microsoft.com/office/officeart/2005/8/layout/vList2"/>
    <dgm:cxn modelId="{16BC34CD-5AEC-44C3-B669-671A912713B7}" type="presOf" srcId="{FA2E693D-F721-4DDD-88C7-5C69958073BD}" destId="{7A96782A-00D6-431D-87E4-4E1505F64C35}" srcOrd="0" destOrd="0" presId="urn:microsoft.com/office/officeart/2005/8/layout/vList2"/>
    <dgm:cxn modelId="{450414F1-3F78-4C21-B14A-5F8B631D85DF}" type="presOf" srcId="{151DC1FF-29C9-40C5-9E84-BA3AD70AA200}" destId="{98710128-E193-4141-BB81-454D158F1E4B}" srcOrd="0" destOrd="0" presId="urn:microsoft.com/office/officeart/2005/8/layout/vList2"/>
    <dgm:cxn modelId="{C63DAF1D-D2C1-4930-9C00-CF3121CCDDDC}" type="presParOf" srcId="{7A96782A-00D6-431D-87E4-4E1505F64C35}" destId="{98710128-E193-4141-BB81-454D158F1E4B}" srcOrd="0" destOrd="0" presId="urn:microsoft.com/office/officeart/2005/8/layout/vList2"/>
    <dgm:cxn modelId="{B135FBA6-8948-4366-8ADD-691023D0F2E5}" type="presParOf" srcId="{7A96782A-00D6-431D-87E4-4E1505F64C35}" destId="{862B8304-E672-498F-9C7D-0988997A6B68}" srcOrd="1" destOrd="0" presId="urn:microsoft.com/office/officeart/2005/8/layout/vList2"/>
    <dgm:cxn modelId="{9864B3BC-7A67-4DE9-A1D6-46E4EAB60B58}" type="presParOf" srcId="{7A96782A-00D6-431D-87E4-4E1505F64C35}" destId="{ABB445A9-B37A-4297-9E62-C26274C2E4C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2E693D-F721-4DDD-88C7-5C69958073B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51DC1FF-29C9-40C5-9E84-BA3AD70AA200}">
      <dgm:prSet custT="1"/>
      <dgm:spPr/>
      <dgm:t>
        <a:bodyPr/>
        <a:lstStyle/>
        <a:p>
          <a:r>
            <a:rPr lang="en-US" sz="2000" kern="1200" dirty="0">
              <a:solidFill>
                <a:schemeClr val="accent1"/>
              </a:solidFill>
            </a:rPr>
            <a:t>Anti-Trust</a:t>
          </a:r>
        </a:p>
        <a:p>
          <a:r>
            <a:rPr lang="en-US" sz="2000" kern="1200" dirty="0"/>
            <a:t>All TMC LLC associates and suppliers must comply with anti-competition and· antitrust laws and are prohibited from fixing prices, colluding or rigging bids with competitors, allocating customers or markets with competitors, or exchanging any pricing information with our competitors. </a:t>
          </a:r>
          <a:endParaRPr lang="en-US" sz="2000" kern="1200" dirty="0">
            <a:solidFill>
              <a:prstClr val="white"/>
            </a:solidFill>
            <a:latin typeface="Calibri" panose="020F0502020204030204"/>
            <a:ea typeface="+mn-ea"/>
            <a:cs typeface="+mn-cs"/>
          </a:endParaRPr>
        </a:p>
      </dgm:t>
    </dgm:pt>
    <dgm:pt modelId="{375826F6-AFBD-4EE2-B6B3-BE7661FF0972}" type="parTrans" cxnId="{0EE47719-683A-4D75-9787-BB32CDE11486}">
      <dgm:prSet/>
      <dgm:spPr/>
      <dgm:t>
        <a:bodyPr/>
        <a:lstStyle/>
        <a:p>
          <a:endParaRPr lang="en-US"/>
        </a:p>
      </dgm:t>
    </dgm:pt>
    <dgm:pt modelId="{B06FC556-F913-44C8-B783-9E5B8FB94A6D}" type="sibTrans" cxnId="{0EE47719-683A-4D75-9787-BB32CDE11486}">
      <dgm:prSet/>
      <dgm:spPr/>
      <dgm:t>
        <a:bodyPr/>
        <a:lstStyle/>
        <a:p>
          <a:endParaRPr lang="en-US"/>
        </a:p>
      </dgm:t>
    </dgm:pt>
    <dgm:pt modelId="{DFF9F094-A9D5-46FB-91E3-15879D4B4E20}">
      <dgm:prSet custT="1"/>
      <dgm:spPr/>
      <dgm:t>
        <a:bodyPr/>
        <a:lstStyle/>
        <a:p>
          <a:r>
            <a:rPr lang="en-US" sz="2000" kern="1200">
              <a:solidFill>
                <a:schemeClr val="accent1"/>
              </a:solidFill>
            </a:rPr>
            <a:t>Due </a:t>
          </a:r>
          <a:r>
            <a:rPr lang="en-US" sz="2000" kern="1200" dirty="0">
              <a:solidFill>
                <a:schemeClr val="accent1"/>
              </a:solidFill>
            </a:rPr>
            <a:t>Diligence</a:t>
          </a:r>
        </a:p>
        <a:p>
          <a:r>
            <a:rPr lang="en-US" sz="2000" kern="1200" dirty="0"/>
            <a:t>TMC LLC shall and expects our suppliers to exert appropriate due diligence and monitoring to prevent and detect corruption in all business arrangements, including partnerships, joint ventures, offset agreements, and the engagement of third parties. </a:t>
          </a:r>
          <a:endParaRPr lang="en-US" sz="2000" kern="1200" dirty="0">
            <a:solidFill>
              <a:prstClr val="white"/>
            </a:solidFill>
            <a:latin typeface="Calibri" panose="020F0502020204030204"/>
            <a:ea typeface="+mn-ea"/>
            <a:cs typeface="+mn-cs"/>
          </a:endParaRPr>
        </a:p>
      </dgm:t>
    </dgm:pt>
    <dgm:pt modelId="{85E82D8A-4E43-4911-960C-2CC6857D62BD}" type="parTrans" cxnId="{D74983D0-0020-4349-A230-A4884D9A72BE}">
      <dgm:prSet/>
      <dgm:spPr/>
      <dgm:t>
        <a:bodyPr/>
        <a:lstStyle/>
        <a:p>
          <a:endParaRPr lang="en-US"/>
        </a:p>
      </dgm:t>
    </dgm:pt>
    <dgm:pt modelId="{89721941-0A75-4D6A-8B5C-F2AC63DA9C2D}" type="sibTrans" cxnId="{D74983D0-0020-4349-A230-A4884D9A72BE}">
      <dgm:prSet/>
      <dgm:spPr/>
      <dgm:t>
        <a:bodyPr/>
        <a:lstStyle/>
        <a:p>
          <a:endParaRPr lang="en-US"/>
        </a:p>
      </dgm:t>
    </dgm:pt>
    <dgm:pt modelId="{7A96782A-00D6-431D-87E4-4E1505F64C35}" type="pres">
      <dgm:prSet presAssocID="{FA2E693D-F721-4DDD-88C7-5C69958073BD}" presName="linear" presStyleCnt="0">
        <dgm:presLayoutVars>
          <dgm:animLvl val="lvl"/>
          <dgm:resizeHandles val="exact"/>
        </dgm:presLayoutVars>
      </dgm:prSet>
      <dgm:spPr/>
    </dgm:pt>
    <dgm:pt modelId="{98710128-E193-4141-BB81-454D158F1E4B}" type="pres">
      <dgm:prSet presAssocID="{151DC1FF-29C9-40C5-9E84-BA3AD70AA200}" presName="parentText" presStyleLbl="node1" presStyleIdx="0" presStyleCnt="2">
        <dgm:presLayoutVars>
          <dgm:chMax val="0"/>
          <dgm:bulletEnabled val="1"/>
        </dgm:presLayoutVars>
      </dgm:prSet>
      <dgm:spPr/>
    </dgm:pt>
    <dgm:pt modelId="{A4B32B0A-E6B1-4B97-8834-843F030946F6}" type="pres">
      <dgm:prSet presAssocID="{B06FC556-F913-44C8-B783-9E5B8FB94A6D}" presName="spacer" presStyleCnt="0"/>
      <dgm:spPr/>
    </dgm:pt>
    <dgm:pt modelId="{23E544E8-9BDE-4E5C-B80D-221F95E4567C}" type="pres">
      <dgm:prSet presAssocID="{DFF9F094-A9D5-46FB-91E3-15879D4B4E20}" presName="parentText" presStyleLbl="node1" presStyleIdx="1" presStyleCnt="2">
        <dgm:presLayoutVars>
          <dgm:chMax val="0"/>
          <dgm:bulletEnabled val="1"/>
        </dgm:presLayoutVars>
      </dgm:prSet>
      <dgm:spPr/>
    </dgm:pt>
  </dgm:ptLst>
  <dgm:cxnLst>
    <dgm:cxn modelId="{0EE47719-683A-4D75-9787-BB32CDE11486}" srcId="{FA2E693D-F721-4DDD-88C7-5C69958073BD}" destId="{151DC1FF-29C9-40C5-9E84-BA3AD70AA200}" srcOrd="0" destOrd="0" parTransId="{375826F6-AFBD-4EE2-B6B3-BE7661FF0972}" sibTransId="{B06FC556-F913-44C8-B783-9E5B8FB94A6D}"/>
    <dgm:cxn modelId="{BB08789D-43F1-48EA-960D-E3A6606626B6}" type="presOf" srcId="{DFF9F094-A9D5-46FB-91E3-15879D4B4E20}" destId="{23E544E8-9BDE-4E5C-B80D-221F95E4567C}" srcOrd="0" destOrd="0" presId="urn:microsoft.com/office/officeart/2005/8/layout/vList2"/>
    <dgm:cxn modelId="{16BC34CD-5AEC-44C3-B669-671A912713B7}" type="presOf" srcId="{FA2E693D-F721-4DDD-88C7-5C69958073BD}" destId="{7A96782A-00D6-431D-87E4-4E1505F64C35}" srcOrd="0" destOrd="0" presId="urn:microsoft.com/office/officeart/2005/8/layout/vList2"/>
    <dgm:cxn modelId="{D74983D0-0020-4349-A230-A4884D9A72BE}" srcId="{FA2E693D-F721-4DDD-88C7-5C69958073BD}" destId="{DFF9F094-A9D5-46FB-91E3-15879D4B4E20}" srcOrd="1" destOrd="0" parTransId="{85E82D8A-4E43-4911-960C-2CC6857D62BD}" sibTransId="{89721941-0A75-4D6A-8B5C-F2AC63DA9C2D}"/>
    <dgm:cxn modelId="{450414F1-3F78-4C21-B14A-5F8B631D85DF}" type="presOf" srcId="{151DC1FF-29C9-40C5-9E84-BA3AD70AA200}" destId="{98710128-E193-4141-BB81-454D158F1E4B}" srcOrd="0" destOrd="0" presId="urn:microsoft.com/office/officeart/2005/8/layout/vList2"/>
    <dgm:cxn modelId="{C63DAF1D-D2C1-4930-9C00-CF3121CCDDDC}" type="presParOf" srcId="{7A96782A-00D6-431D-87E4-4E1505F64C35}" destId="{98710128-E193-4141-BB81-454D158F1E4B}" srcOrd="0" destOrd="0" presId="urn:microsoft.com/office/officeart/2005/8/layout/vList2"/>
    <dgm:cxn modelId="{8DEDB9C9-AFE7-4A5C-BED9-92F4CA2E3AD2}" type="presParOf" srcId="{7A96782A-00D6-431D-87E4-4E1505F64C35}" destId="{A4B32B0A-E6B1-4B97-8834-843F030946F6}" srcOrd="1" destOrd="0" presId="urn:microsoft.com/office/officeart/2005/8/layout/vList2"/>
    <dgm:cxn modelId="{9FB7C8BE-8214-45CA-A4FB-66FDDF88759F}" type="presParOf" srcId="{7A96782A-00D6-431D-87E4-4E1505F64C35}" destId="{23E544E8-9BDE-4E5C-B80D-221F95E4567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452871-6C33-4C56-B06C-8C5E9588AE68}"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1FE2A7D-F43A-4812-A1CA-5B1EA5B7986C}">
      <dgm:prSet/>
      <dgm:spPr/>
      <dgm:t>
        <a:bodyPr/>
        <a:lstStyle/>
        <a:p>
          <a:r>
            <a:rPr lang="en-US" dirty="0"/>
            <a:t>D. Insider Trading</a:t>
          </a:r>
        </a:p>
        <a:p>
          <a:r>
            <a:rPr lang="en-US" dirty="0"/>
            <a:t>Thaler Machine Company, LLC expects our associates and all suppliers to not use material, non-public information obtained in the course of business as the basis for trading or for enabling others to trade in the securities of any company.</a:t>
          </a:r>
        </a:p>
        <a:p>
          <a:r>
            <a:rPr lang="en-US" dirty="0"/>
            <a:t>Never make securities trades based on non-public information</a:t>
          </a:r>
        </a:p>
        <a:p>
          <a:r>
            <a:rPr lang="en-US" dirty="0"/>
            <a:t>Never tell others to make securities trades based on non-public information</a:t>
          </a:r>
        </a:p>
        <a:p>
          <a:r>
            <a:rPr lang="en-US" dirty="0"/>
            <a:t>Do not pass insider information to someone who has no need to know </a:t>
          </a:r>
        </a:p>
      </dgm:t>
    </dgm:pt>
    <dgm:pt modelId="{FF942477-DC11-4A62-8467-E7C458E00903}" type="parTrans" cxnId="{C8ACCB00-75D5-4510-8E32-AC9BF6C69F58}">
      <dgm:prSet/>
      <dgm:spPr/>
      <dgm:t>
        <a:bodyPr/>
        <a:lstStyle/>
        <a:p>
          <a:endParaRPr lang="en-US"/>
        </a:p>
      </dgm:t>
    </dgm:pt>
    <dgm:pt modelId="{17BC0620-535D-4FBE-A7C1-66EA0B48F733}" type="sibTrans" cxnId="{C8ACCB00-75D5-4510-8E32-AC9BF6C69F58}">
      <dgm:prSet/>
      <dgm:spPr/>
      <dgm:t>
        <a:bodyPr/>
        <a:lstStyle/>
        <a:p>
          <a:endParaRPr lang="en-US"/>
        </a:p>
      </dgm:t>
    </dgm:pt>
    <dgm:pt modelId="{9D47A2FB-3E6E-44D4-AD9B-5333A63337B5}" type="pres">
      <dgm:prSet presAssocID="{DB452871-6C33-4C56-B06C-8C5E9588AE68}" presName="linear" presStyleCnt="0">
        <dgm:presLayoutVars>
          <dgm:animLvl val="lvl"/>
          <dgm:resizeHandles val="exact"/>
        </dgm:presLayoutVars>
      </dgm:prSet>
      <dgm:spPr/>
    </dgm:pt>
    <dgm:pt modelId="{9BBECCEA-3D21-407A-BA11-5CC13C780503}" type="pres">
      <dgm:prSet presAssocID="{81FE2A7D-F43A-4812-A1CA-5B1EA5B7986C}" presName="parentText" presStyleLbl="node1" presStyleIdx="0" presStyleCnt="1">
        <dgm:presLayoutVars>
          <dgm:chMax val="0"/>
          <dgm:bulletEnabled val="1"/>
        </dgm:presLayoutVars>
      </dgm:prSet>
      <dgm:spPr/>
    </dgm:pt>
  </dgm:ptLst>
  <dgm:cxnLst>
    <dgm:cxn modelId="{C8ACCB00-75D5-4510-8E32-AC9BF6C69F58}" srcId="{DB452871-6C33-4C56-B06C-8C5E9588AE68}" destId="{81FE2A7D-F43A-4812-A1CA-5B1EA5B7986C}" srcOrd="0" destOrd="0" parTransId="{FF942477-DC11-4A62-8467-E7C458E00903}" sibTransId="{17BC0620-535D-4FBE-A7C1-66EA0B48F733}"/>
    <dgm:cxn modelId="{B12D522D-1B92-4B3F-AAE4-E71F45A464CA}" type="presOf" srcId="{DB452871-6C33-4C56-B06C-8C5E9588AE68}" destId="{9D47A2FB-3E6E-44D4-AD9B-5333A63337B5}" srcOrd="0" destOrd="0" presId="urn:microsoft.com/office/officeart/2005/8/layout/vList2"/>
    <dgm:cxn modelId="{AABFA09D-A333-4418-811A-E667DB58B358}" type="presOf" srcId="{81FE2A7D-F43A-4812-A1CA-5B1EA5B7986C}" destId="{9BBECCEA-3D21-407A-BA11-5CC13C780503}" srcOrd="0" destOrd="0" presId="urn:microsoft.com/office/officeart/2005/8/layout/vList2"/>
    <dgm:cxn modelId="{D8885135-B917-4645-A997-C88B1700F107}" type="presParOf" srcId="{9D47A2FB-3E6E-44D4-AD9B-5333A63337B5}" destId="{9BBECCEA-3D21-407A-BA11-5CC13C78050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9D16EBE-52EA-476E-8D31-C04627A3814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32325F34-F12D-4B56-B4A1-C9C8B3A62666}">
      <dgm:prSet/>
      <dgm:spPr/>
      <dgm:t>
        <a:bodyPr/>
        <a:lstStyle/>
        <a:p>
          <a:r>
            <a:rPr lang="en-US"/>
            <a:t>All International Trafficking in Arms Regulated (ITAR) or Export Administration Regulated (EAR) information must only be seen by a US citizen</a:t>
          </a:r>
        </a:p>
      </dgm:t>
    </dgm:pt>
    <dgm:pt modelId="{124D1E21-07B2-478B-8784-2135A0C669AE}" type="parTrans" cxnId="{9DBEBB1C-8549-4F28-A764-B17D864E1F29}">
      <dgm:prSet/>
      <dgm:spPr/>
      <dgm:t>
        <a:bodyPr/>
        <a:lstStyle/>
        <a:p>
          <a:endParaRPr lang="en-US"/>
        </a:p>
      </dgm:t>
    </dgm:pt>
    <dgm:pt modelId="{A36BB43A-5791-4A2D-805F-CFFCE50311A2}" type="sibTrans" cxnId="{9DBEBB1C-8549-4F28-A764-B17D864E1F29}">
      <dgm:prSet/>
      <dgm:spPr/>
      <dgm:t>
        <a:bodyPr/>
        <a:lstStyle/>
        <a:p>
          <a:endParaRPr lang="en-US"/>
        </a:p>
      </dgm:t>
    </dgm:pt>
    <dgm:pt modelId="{DA183AAB-CBFF-4E1B-BEE6-5939B0A70868}">
      <dgm:prSet/>
      <dgm:spPr/>
      <dgm:t>
        <a:bodyPr/>
        <a:lstStyle/>
        <a:p>
          <a:r>
            <a:rPr lang="en-US" dirty="0"/>
            <a:t>Be careful not to share any proprietary information with anyone without need to know and who are authorized</a:t>
          </a:r>
        </a:p>
      </dgm:t>
    </dgm:pt>
    <dgm:pt modelId="{75498761-EDD1-43A3-B8BE-9601D68E9B25}" type="parTrans" cxnId="{B1C1BD8F-76E0-43CB-B16E-3048AF9606F7}">
      <dgm:prSet/>
      <dgm:spPr/>
      <dgm:t>
        <a:bodyPr/>
        <a:lstStyle/>
        <a:p>
          <a:endParaRPr lang="en-US"/>
        </a:p>
      </dgm:t>
    </dgm:pt>
    <dgm:pt modelId="{89C4F08B-AF76-4EBA-86A1-C7E23C48C3E1}" type="sibTrans" cxnId="{B1C1BD8F-76E0-43CB-B16E-3048AF9606F7}">
      <dgm:prSet/>
      <dgm:spPr/>
      <dgm:t>
        <a:bodyPr/>
        <a:lstStyle/>
        <a:p>
          <a:endParaRPr lang="en-US"/>
        </a:p>
      </dgm:t>
    </dgm:pt>
    <dgm:pt modelId="{5DCD73CA-4EBC-4BB0-B635-3456D5B69C60}">
      <dgm:prSet/>
      <dgm:spPr/>
      <dgm:t>
        <a:bodyPr/>
        <a:lstStyle/>
        <a:p>
          <a:r>
            <a:rPr lang="en-US" dirty="0"/>
            <a:t>All persons have a continuing obligation to protect classified information. </a:t>
          </a:r>
        </a:p>
      </dgm:t>
    </dgm:pt>
    <dgm:pt modelId="{A2E2FEB2-6920-43C7-864A-DAD96E1B3BE2}" type="parTrans" cxnId="{41081AF9-CBA9-4C84-972B-F51E09FFE5AD}">
      <dgm:prSet/>
      <dgm:spPr/>
      <dgm:t>
        <a:bodyPr/>
        <a:lstStyle/>
        <a:p>
          <a:endParaRPr lang="en-US"/>
        </a:p>
      </dgm:t>
    </dgm:pt>
    <dgm:pt modelId="{876E9C6A-4917-4BED-BF3D-ACC3ABC95B93}" type="sibTrans" cxnId="{41081AF9-CBA9-4C84-972B-F51E09FFE5AD}">
      <dgm:prSet/>
      <dgm:spPr/>
      <dgm:t>
        <a:bodyPr/>
        <a:lstStyle/>
        <a:p>
          <a:endParaRPr lang="en-US"/>
        </a:p>
      </dgm:t>
    </dgm:pt>
    <dgm:pt modelId="{0E194834-625C-4C97-A40E-5795036612DF}">
      <dgm:prSet/>
      <dgm:spPr/>
      <dgm:t>
        <a:bodyPr/>
        <a:lstStyle/>
        <a:p>
          <a:r>
            <a:rPr lang="en-US" dirty="0"/>
            <a:t>No one will seek access to information for which they do not have proper clearance and the need to know. </a:t>
          </a:r>
        </a:p>
      </dgm:t>
    </dgm:pt>
    <dgm:pt modelId="{B108CD8C-D2F6-4BB1-98A4-77AB6A1662E3}" type="parTrans" cxnId="{BA7BE32F-2224-4C01-95F1-7ECCE621EEBA}">
      <dgm:prSet/>
      <dgm:spPr/>
      <dgm:t>
        <a:bodyPr/>
        <a:lstStyle/>
        <a:p>
          <a:endParaRPr lang="en-US"/>
        </a:p>
      </dgm:t>
    </dgm:pt>
    <dgm:pt modelId="{63DA4E47-D47E-457D-975B-693BA67F09D2}" type="sibTrans" cxnId="{BA7BE32F-2224-4C01-95F1-7ECCE621EEBA}">
      <dgm:prSet/>
      <dgm:spPr/>
      <dgm:t>
        <a:bodyPr/>
        <a:lstStyle/>
        <a:p>
          <a:endParaRPr lang="en-US"/>
        </a:p>
      </dgm:t>
    </dgm:pt>
    <dgm:pt modelId="{E1D7D19F-E90E-4C0F-AA68-CABB2C857574}">
      <dgm:prSet/>
      <dgm:spPr/>
      <dgm:t>
        <a:bodyPr/>
        <a:lstStyle/>
        <a:p>
          <a:r>
            <a:rPr lang="en-US" dirty="0"/>
            <a:t>It is everyone’s responsibility to follow all company and government procedures for handling classified information.</a:t>
          </a:r>
        </a:p>
      </dgm:t>
    </dgm:pt>
    <dgm:pt modelId="{2132C330-8622-4515-8645-A6C4FAF535A4}" type="parTrans" cxnId="{4B70568F-81F2-4672-8698-799D624217B7}">
      <dgm:prSet/>
      <dgm:spPr/>
      <dgm:t>
        <a:bodyPr/>
        <a:lstStyle/>
        <a:p>
          <a:endParaRPr lang="en-US"/>
        </a:p>
      </dgm:t>
    </dgm:pt>
    <dgm:pt modelId="{AFEE0AE9-4C1C-433E-8A63-97228BD75848}" type="sibTrans" cxnId="{4B70568F-81F2-4672-8698-799D624217B7}">
      <dgm:prSet/>
      <dgm:spPr/>
      <dgm:t>
        <a:bodyPr/>
        <a:lstStyle/>
        <a:p>
          <a:endParaRPr lang="en-US"/>
        </a:p>
      </dgm:t>
    </dgm:pt>
    <dgm:pt modelId="{1B648A66-1618-4D38-BFF3-3BC7136480CC}" type="pres">
      <dgm:prSet presAssocID="{E9D16EBE-52EA-476E-8D31-C04627A38143}" presName="linear" presStyleCnt="0">
        <dgm:presLayoutVars>
          <dgm:animLvl val="lvl"/>
          <dgm:resizeHandles val="exact"/>
        </dgm:presLayoutVars>
      </dgm:prSet>
      <dgm:spPr/>
    </dgm:pt>
    <dgm:pt modelId="{F8CAD561-903C-41B7-9B5C-CC0C2A042BAC}" type="pres">
      <dgm:prSet presAssocID="{32325F34-F12D-4B56-B4A1-C9C8B3A62666}" presName="parentText" presStyleLbl="node1" presStyleIdx="0" presStyleCnt="5">
        <dgm:presLayoutVars>
          <dgm:chMax val="0"/>
          <dgm:bulletEnabled val="1"/>
        </dgm:presLayoutVars>
      </dgm:prSet>
      <dgm:spPr/>
    </dgm:pt>
    <dgm:pt modelId="{AD194534-EE34-4ED8-8A43-416D3FCF96A4}" type="pres">
      <dgm:prSet presAssocID="{A36BB43A-5791-4A2D-805F-CFFCE50311A2}" presName="spacer" presStyleCnt="0"/>
      <dgm:spPr/>
    </dgm:pt>
    <dgm:pt modelId="{DE88168D-D122-48F7-9E11-9AA78CC5B8BB}" type="pres">
      <dgm:prSet presAssocID="{DA183AAB-CBFF-4E1B-BEE6-5939B0A70868}" presName="parentText" presStyleLbl="node1" presStyleIdx="1" presStyleCnt="5">
        <dgm:presLayoutVars>
          <dgm:chMax val="0"/>
          <dgm:bulletEnabled val="1"/>
        </dgm:presLayoutVars>
      </dgm:prSet>
      <dgm:spPr/>
    </dgm:pt>
    <dgm:pt modelId="{509A2DDB-3443-4A79-9135-9005B4754C18}" type="pres">
      <dgm:prSet presAssocID="{89C4F08B-AF76-4EBA-86A1-C7E23C48C3E1}" presName="spacer" presStyleCnt="0"/>
      <dgm:spPr/>
    </dgm:pt>
    <dgm:pt modelId="{427C9255-03B0-4BB0-AB0A-DB387E38583D}" type="pres">
      <dgm:prSet presAssocID="{5DCD73CA-4EBC-4BB0-B635-3456D5B69C60}" presName="parentText" presStyleLbl="node1" presStyleIdx="2" presStyleCnt="5">
        <dgm:presLayoutVars>
          <dgm:chMax val="0"/>
          <dgm:bulletEnabled val="1"/>
        </dgm:presLayoutVars>
      </dgm:prSet>
      <dgm:spPr/>
    </dgm:pt>
    <dgm:pt modelId="{F34ED669-7977-44D5-94D0-27174C8DB0CF}" type="pres">
      <dgm:prSet presAssocID="{876E9C6A-4917-4BED-BF3D-ACC3ABC95B93}" presName="spacer" presStyleCnt="0"/>
      <dgm:spPr/>
    </dgm:pt>
    <dgm:pt modelId="{E600D537-52ED-407C-A6DE-2E86FC7D02EF}" type="pres">
      <dgm:prSet presAssocID="{0E194834-625C-4C97-A40E-5795036612DF}" presName="parentText" presStyleLbl="node1" presStyleIdx="3" presStyleCnt="5">
        <dgm:presLayoutVars>
          <dgm:chMax val="0"/>
          <dgm:bulletEnabled val="1"/>
        </dgm:presLayoutVars>
      </dgm:prSet>
      <dgm:spPr/>
    </dgm:pt>
    <dgm:pt modelId="{899DD77C-9286-4026-816E-2AC276399412}" type="pres">
      <dgm:prSet presAssocID="{63DA4E47-D47E-457D-975B-693BA67F09D2}" presName="spacer" presStyleCnt="0"/>
      <dgm:spPr/>
    </dgm:pt>
    <dgm:pt modelId="{A73B111C-605A-48B1-87E1-0A2108ABE30C}" type="pres">
      <dgm:prSet presAssocID="{E1D7D19F-E90E-4C0F-AA68-CABB2C857574}" presName="parentText" presStyleLbl="node1" presStyleIdx="4" presStyleCnt="5">
        <dgm:presLayoutVars>
          <dgm:chMax val="0"/>
          <dgm:bulletEnabled val="1"/>
        </dgm:presLayoutVars>
      </dgm:prSet>
      <dgm:spPr/>
    </dgm:pt>
  </dgm:ptLst>
  <dgm:cxnLst>
    <dgm:cxn modelId="{5D3DE10A-E1B1-4F9B-9D16-2FE020AD11F3}" type="presOf" srcId="{E9D16EBE-52EA-476E-8D31-C04627A38143}" destId="{1B648A66-1618-4D38-BFF3-3BC7136480CC}" srcOrd="0" destOrd="0" presId="urn:microsoft.com/office/officeart/2005/8/layout/vList2"/>
    <dgm:cxn modelId="{8823360E-3D0C-439A-9A53-381051749E79}" type="presOf" srcId="{DA183AAB-CBFF-4E1B-BEE6-5939B0A70868}" destId="{DE88168D-D122-48F7-9E11-9AA78CC5B8BB}" srcOrd="0" destOrd="0" presId="urn:microsoft.com/office/officeart/2005/8/layout/vList2"/>
    <dgm:cxn modelId="{9DBEBB1C-8549-4F28-A764-B17D864E1F29}" srcId="{E9D16EBE-52EA-476E-8D31-C04627A38143}" destId="{32325F34-F12D-4B56-B4A1-C9C8B3A62666}" srcOrd="0" destOrd="0" parTransId="{124D1E21-07B2-478B-8784-2135A0C669AE}" sibTransId="{A36BB43A-5791-4A2D-805F-CFFCE50311A2}"/>
    <dgm:cxn modelId="{BA7BE32F-2224-4C01-95F1-7ECCE621EEBA}" srcId="{E9D16EBE-52EA-476E-8D31-C04627A38143}" destId="{0E194834-625C-4C97-A40E-5795036612DF}" srcOrd="3" destOrd="0" parTransId="{B108CD8C-D2F6-4BB1-98A4-77AB6A1662E3}" sibTransId="{63DA4E47-D47E-457D-975B-693BA67F09D2}"/>
    <dgm:cxn modelId="{4B70568F-81F2-4672-8698-799D624217B7}" srcId="{E9D16EBE-52EA-476E-8D31-C04627A38143}" destId="{E1D7D19F-E90E-4C0F-AA68-CABB2C857574}" srcOrd="4" destOrd="0" parTransId="{2132C330-8622-4515-8645-A6C4FAF535A4}" sibTransId="{AFEE0AE9-4C1C-433E-8A63-97228BD75848}"/>
    <dgm:cxn modelId="{B1C1BD8F-76E0-43CB-B16E-3048AF9606F7}" srcId="{E9D16EBE-52EA-476E-8D31-C04627A38143}" destId="{DA183AAB-CBFF-4E1B-BEE6-5939B0A70868}" srcOrd="1" destOrd="0" parTransId="{75498761-EDD1-43A3-B8BE-9601D68E9B25}" sibTransId="{89C4F08B-AF76-4EBA-86A1-C7E23C48C3E1}"/>
    <dgm:cxn modelId="{BDB573AA-204C-4DD5-88C3-B7E4CB23C008}" type="presOf" srcId="{E1D7D19F-E90E-4C0F-AA68-CABB2C857574}" destId="{A73B111C-605A-48B1-87E1-0A2108ABE30C}" srcOrd="0" destOrd="0" presId="urn:microsoft.com/office/officeart/2005/8/layout/vList2"/>
    <dgm:cxn modelId="{CC1F29C2-CE8A-471B-B75C-6CA5EF51CD74}" type="presOf" srcId="{0E194834-625C-4C97-A40E-5795036612DF}" destId="{E600D537-52ED-407C-A6DE-2E86FC7D02EF}" srcOrd="0" destOrd="0" presId="urn:microsoft.com/office/officeart/2005/8/layout/vList2"/>
    <dgm:cxn modelId="{079A5DDD-209A-4462-9952-5A52E43353B8}" type="presOf" srcId="{5DCD73CA-4EBC-4BB0-B635-3456D5B69C60}" destId="{427C9255-03B0-4BB0-AB0A-DB387E38583D}" srcOrd="0" destOrd="0" presId="urn:microsoft.com/office/officeart/2005/8/layout/vList2"/>
    <dgm:cxn modelId="{8C4791EF-C5DC-4FA2-8828-950BB9D643CC}" type="presOf" srcId="{32325F34-F12D-4B56-B4A1-C9C8B3A62666}" destId="{F8CAD561-903C-41B7-9B5C-CC0C2A042BAC}" srcOrd="0" destOrd="0" presId="urn:microsoft.com/office/officeart/2005/8/layout/vList2"/>
    <dgm:cxn modelId="{41081AF9-CBA9-4C84-972B-F51E09FFE5AD}" srcId="{E9D16EBE-52EA-476E-8D31-C04627A38143}" destId="{5DCD73CA-4EBC-4BB0-B635-3456D5B69C60}" srcOrd="2" destOrd="0" parTransId="{A2E2FEB2-6920-43C7-864A-DAD96E1B3BE2}" sibTransId="{876E9C6A-4917-4BED-BF3D-ACC3ABC95B93}"/>
    <dgm:cxn modelId="{6861AEA3-69BB-40F9-BCAF-9F4EBA5E9450}" type="presParOf" srcId="{1B648A66-1618-4D38-BFF3-3BC7136480CC}" destId="{F8CAD561-903C-41B7-9B5C-CC0C2A042BAC}" srcOrd="0" destOrd="0" presId="urn:microsoft.com/office/officeart/2005/8/layout/vList2"/>
    <dgm:cxn modelId="{57E32FFF-357E-4DBC-ADB7-8C2B3F81AC1C}" type="presParOf" srcId="{1B648A66-1618-4D38-BFF3-3BC7136480CC}" destId="{AD194534-EE34-4ED8-8A43-416D3FCF96A4}" srcOrd="1" destOrd="0" presId="urn:microsoft.com/office/officeart/2005/8/layout/vList2"/>
    <dgm:cxn modelId="{B79B2B11-D779-436A-BDD8-6928590C0FA5}" type="presParOf" srcId="{1B648A66-1618-4D38-BFF3-3BC7136480CC}" destId="{DE88168D-D122-48F7-9E11-9AA78CC5B8BB}" srcOrd="2" destOrd="0" presId="urn:microsoft.com/office/officeart/2005/8/layout/vList2"/>
    <dgm:cxn modelId="{341C6600-C36A-46E5-AE34-3EEF2E9FC4E1}" type="presParOf" srcId="{1B648A66-1618-4D38-BFF3-3BC7136480CC}" destId="{509A2DDB-3443-4A79-9135-9005B4754C18}" srcOrd="3" destOrd="0" presId="urn:microsoft.com/office/officeart/2005/8/layout/vList2"/>
    <dgm:cxn modelId="{7BF7AEC7-60CE-4B1F-A11C-BDDA309D1786}" type="presParOf" srcId="{1B648A66-1618-4D38-BFF3-3BC7136480CC}" destId="{427C9255-03B0-4BB0-AB0A-DB387E38583D}" srcOrd="4" destOrd="0" presId="urn:microsoft.com/office/officeart/2005/8/layout/vList2"/>
    <dgm:cxn modelId="{9453FEB9-CE69-444E-9D2D-5231B5D10802}" type="presParOf" srcId="{1B648A66-1618-4D38-BFF3-3BC7136480CC}" destId="{F34ED669-7977-44D5-94D0-27174C8DB0CF}" srcOrd="5" destOrd="0" presId="urn:microsoft.com/office/officeart/2005/8/layout/vList2"/>
    <dgm:cxn modelId="{C3EA4A79-F2E1-4E1C-AFC4-A65D82ACCA26}" type="presParOf" srcId="{1B648A66-1618-4D38-BFF3-3BC7136480CC}" destId="{E600D537-52ED-407C-A6DE-2E86FC7D02EF}" srcOrd="6" destOrd="0" presId="urn:microsoft.com/office/officeart/2005/8/layout/vList2"/>
    <dgm:cxn modelId="{9757F91B-6B8D-4FB3-9F88-FAB6C4333B2D}" type="presParOf" srcId="{1B648A66-1618-4D38-BFF3-3BC7136480CC}" destId="{899DD77C-9286-4026-816E-2AC276399412}" srcOrd="7" destOrd="0" presId="urn:microsoft.com/office/officeart/2005/8/layout/vList2"/>
    <dgm:cxn modelId="{41D79A69-71DF-4ECC-9824-5E1731E56F87}" type="presParOf" srcId="{1B648A66-1618-4D38-BFF3-3BC7136480CC}" destId="{A73B111C-605A-48B1-87E1-0A2108ABE30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8370B06-28BC-4A09-A493-754A6D661793}" type="doc">
      <dgm:prSet loTypeId="urn:microsoft.com/office/officeart/2005/8/layout/vList2" loCatId="list" qsTypeId="urn:microsoft.com/office/officeart/2005/8/quickstyle/simple1" qsCatId="simple" csTypeId="urn:microsoft.com/office/officeart/2005/8/colors/accent5_2" csCatId="accent5"/>
      <dgm:spPr/>
      <dgm:t>
        <a:bodyPr/>
        <a:lstStyle/>
        <a:p>
          <a:endParaRPr lang="en-US"/>
        </a:p>
      </dgm:t>
    </dgm:pt>
    <dgm:pt modelId="{F23B5BE8-CFB3-4E39-8246-B3D88809A280}">
      <dgm:prSet custT="1"/>
      <dgm:spPr/>
      <dgm:t>
        <a:bodyPr/>
        <a:lstStyle/>
        <a:p>
          <a:r>
            <a:rPr lang="en-US" sz="1600" dirty="0"/>
            <a:t>Thaler Machine Company, LLC expects all associates and all suppliers to operate in a manner that actively manages risk, minimizes waste, and protects the environment. </a:t>
          </a:r>
        </a:p>
      </dgm:t>
    </dgm:pt>
    <dgm:pt modelId="{D1FA87BC-FF43-4AAE-9FAB-2C77C39255A3}" type="parTrans" cxnId="{399625F9-0307-4068-A066-01B5A41D8099}">
      <dgm:prSet/>
      <dgm:spPr/>
      <dgm:t>
        <a:bodyPr/>
        <a:lstStyle/>
        <a:p>
          <a:endParaRPr lang="en-US" sz="2000"/>
        </a:p>
      </dgm:t>
    </dgm:pt>
    <dgm:pt modelId="{42689B0D-763B-4BCF-97A3-E5297D0515B2}" type="sibTrans" cxnId="{399625F9-0307-4068-A066-01B5A41D8099}">
      <dgm:prSet/>
      <dgm:spPr/>
      <dgm:t>
        <a:bodyPr/>
        <a:lstStyle/>
        <a:p>
          <a:endParaRPr lang="en-US" sz="2000"/>
        </a:p>
      </dgm:t>
    </dgm:pt>
    <dgm:pt modelId="{DDF56E99-C23B-4A17-82E3-725F9A51C144}">
      <dgm:prSet custT="1"/>
      <dgm:spPr/>
      <dgm:t>
        <a:bodyPr/>
        <a:lstStyle/>
        <a:p>
          <a:r>
            <a:rPr lang="en-US" sz="1600"/>
            <a:t>Thaler Machine Company, LLC expects our associates and all suppliers to apply environmental management system principles in order to establish a systematic approach to the management of risks/hazards and opportunities associated with the environment, including potential risk from regulatory non-compliance, reputational loss, and opportunities for business growth through operational and product stewardship. </a:t>
          </a:r>
        </a:p>
      </dgm:t>
    </dgm:pt>
    <dgm:pt modelId="{4CCBCC29-851E-401A-81A0-EDA0CC32AA8C}" type="parTrans" cxnId="{CB585202-301C-4781-9EBC-1B9711DDDE54}">
      <dgm:prSet/>
      <dgm:spPr/>
      <dgm:t>
        <a:bodyPr/>
        <a:lstStyle/>
        <a:p>
          <a:endParaRPr lang="en-US" sz="2000"/>
        </a:p>
      </dgm:t>
    </dgm:pt>
    <dgm:pt modelId="{6F1B082B-0A0B-48B8-8F7C-B62236843FA1}" type="sibTrans" cxnId="{CB585202-301C-4781-9EBC-1B9711DDDE54}">
      <dgm:prSet/>
      <dgm:spPr/>
      <dgm:t>
        <a:bodyPr/>
        <a:lstStyle/>
        <a:p>
          <a:endParaRPr lang="en-US" sz="2000"/>
        </a:p>
      </dgm:t>
    </dgm:pt>
    <dgm:pt modelId="{299D8674-93B0-45FC-AEE9-138BDA24620B}">
      <dgm:prSet custT="1"/>
      <dgm:spPr/>
      <dgm:t>
        <a:bodyPr/>
        <a:lstStyle/>
        <a:p>
          <a:r>
            <a:rPr lang="en-US" sz="1600"/>
            <a:t>Thaler Machine Company, LLC expects our associates and all  suppliers to comply with all applicable environmental, health and safety laws, regulations, and directives. </a:t>
          </a:r>
        </a:p>
      </dgm:t>
    </dgm:pt>
    <dgm:pt modelId="{1FD6367E-7F87-4FA2-AB93-F070BC7AD74E}" type="parTrans" cxnId="{A843499E-E8A3-402C-9E0D-421B51ADE885}">
      <dgm:prSet/>
      <dgm:spPr/>
      <dgm:t>
        <a:bodyPr/>
        <a:lstStyle/>
        <a:p>
          <a:endParaRPr lang="en-US" sz="2000"/>
        </a:p>
      </dgm:t>
    </dgm:pt>
    <dgm:pt modelId="{B4C533DB-F019-457C-8A69-7ACD9D9659C1}" type="sibTrans" cxnId="{A843499E-E8A3-402C-9E0D-421B51ADE885}">
      <dgm:prSet/>
      <dgm:spPr/>
      <dgm:t>
        <a:bodyPr/>
        <a:lstStyle/>
        <a:p>
          <a:endParaRPr lang="en-US" sz="2000"/>
        </a:p>
      </dgm:t>
    </dgm:pt>
    <dgm:pt modelId="{146580DD-28EC-41B3-A384-3957B80BCA95}">
      <dgm:prSet custT="1"/>
      <dgm:spPr/>
      <dgm:t>
        <a:bodyPr/>
        <a:lstStyle/>
        <a:p>
          <a:r>
            <a:rPr lang="en-US" sz="1600"/>
            <a:t>Thaler Machine Company, LLC believes all associates and all suppliers must protect the health, safety, and welfare of themselves and other people, visitors who may be affected by their activities. </a:t>
          </a:r>
        </a:p>
      </dgm:t>
    </dgm:pt>
    <dgm:pt modelId="{37979BD1-B412-4A0D-9061-2AFA04CE7EAD}" type="parTrans" cxnId="{37AF4C03-8AB7-4A6D-8215-DF351DE74659}">
      <dgm:prSet/>
      <dgm:spPr/>
      <dgm:t>
        <a:bodyPr/>
        <a:lstStyle/>
        <a:p>
          <a:endParaRPr lang="en-US" sz="2000"/>
        </a:p>
      </dgm:t>
    </dgm:pt>
    <dgm:pt modelId="{76B0F82B-A9A2-4024-911A-9F119F639A51}" type="sibTrans" cxnId="{37AF4C03-8AB7-4A6D-8215-DF351DE74659}">
      <dgm:prSet/>
      <dgm:spPr/>
      <dgm:t>
        <a:bodyPr/>
        <a:lstStyle/>
        <a:p>
          <a:endParaRPr lang="en-US" sz="2000"/>
        </a:p>
      </dgm:t>
    </dgm:pt>
    <dgm:pt modelId="{7BFBABAF-5AE1-4E4A-810E-EFBC8D97A6F1}" type="pres">
      <dgm:prSet presAssocID="{58370B06-28BC-4A09-A493-754A6D661793}" presName="linear" presStyleCnt="0">
        <dgm:presLayoutVars>
          <dgm:animLvl val="lvl"/>
          <dgm:resizeHandles val="exact"/>
        </dgm:presLayoutVars>
      </dgm:prSet>
      <dgm:spPr/>
    </dgm:pt>
    <dgm:pt modelId="{258C06B6-55BF-42A3-A4B6-B2000731091B}" type="pres">
      <dgm:prSet presAssocID="{F23B5BE8-CFB3-4E39-8246-B3D88809A280}" presName="parentText" presStyleLbl="node1" presStyleIdx="0" presStyleCnt="4">
        <dgm:presLayoutVars>
          <dgm:chMax val="0"/>
          <dgm:bulletEnabled val="1"/>
        </dgm:presLayoutVars>
      </dgm:prSet>
      <dgm:spPr/>
    </dgm:pt>
    <dgm:pt modelId="{67A03F1F-B8B8-4AD2-85F1-664AB3D7D288}" type="pres">
      <dgm:prSet presAssocID="{42689B0D-763B-4BCF-97A3-E5297D0515B2}" presName="spacer" presStyleCnt="0"/>
      <dgm:spPr/>
    </dgm:pt>
    <dgm:pt modelId="{3141F88C-4850-4B75-8DAD-54F131F105E2}" type="pres">
      <dgm:prSet presAssocID="{DDF56E99-C23B-4A17-82E3-725F9A51C144}" presName="parentText" presStyleLbl="node1" presStyleIdx="1" presStyleCnt="4">
        <dgm:presLayoutVars>
          <dgm:chMax val="0"/>
          <dgm:bulletEnabled val="1"/>
        </dgm:presLayoutVars>
      </dgm:prSet>
      <dgm:spPr/>
    </dgm:pt>
    <dgm:pt modelId="{9158FC43-E83D-4EF7-BF77-3E2D2B7891F9}" type="pres">
      <dgm:prSet presAssocID="{6F1B082B-0A0B-48B8-8F7C-B62236843FA1}" presName="spacer" presStyleCnt="0"/>
      <dgm:spPr/>
    </dgm:pt>
    <dgm:pt modelId="{EBD7EAE7-42A8-4243-96AE-9BC793079A92}" type="pres">
      <dgm:prSet presAssocID="{299D8674-93B0-45FC-AEE9-138BDA24620B}" presName="parentText" presStyleLbl="node1" presStyleIdx="2" presStyleCnt="4">
        <dgm:presLayoutVars>
          <dgm:chMax val="0"/>
          <dgm:bulletEnabled val="1"/>
        </dgm:presLayoutVars>
      </dgm:prSet>
      <dgm:spPr/>
    </dgm:pt>
    <dgm:pt modelId="{D1BC3ECC-2723-49C3-A5B0-C62E39A8F3A5}" type="pres">
      <dgm:prSet presAssocID="{B4C533DB-F019-457C-8A69-7ACD9D9659C1}" presName="spacer" presStyleCnt="0"/>
      <dgm:spPr/>
    </dgm:pt>
    <dgm:pt modelId="{47855EE8-DE9C-48AA-9C84-53D423C9F0FD}" type="pres">
      <dgm:prSet presAssocID="{146580DD-28EC-41B3-A384-3957B80BCA95}" presName="parentText" presStyleLbl="node1" presStyleIdx="3" presStyleCnt="4">
        <dgm:presLayoutVars>
          <dgm:chMax val="0"/>
          <dgm:bulletEnabled val="1"/>
        </dgm:presLayoutVars>
      </dgm:prSet>
      <dgm:spPr/>
    </dgm:pt>
  </dgm:ptLst>
  <dgm:cxnLst>
    <dgm:cxn modelId="{CB585202-301C-4781-9EBC-1B9711DDDE54}" srcId="{58370B06-28BC-4A09-A493-754A6D661793}" destId="{DDF56E99-C23B-4A17-82E3-725F9A51C144}" srcOrd="1" destOrd="0" parTransId="{4CCBCC29-851E-401A-81A0-EDA0CC32AA8C}" sibTransId="{6F1B082B-0A0B-48B8-8F7C-B62236843FA1}"/>
    <dgm:cxn modelId="{37AF4C03-8AB7-4A6D-8215-DF351DE74659}" srcId="{58370B06-28BC-4A09-A493-754A6D661793}" destId="{146580DD-28EC-41B3-A384-3957B80BCA95}" srcOrd="3" destOrd="0" parTransId="{37979BD1-B412-4A0D-9061-2AFA04CE7EAD}" sibTransId="{76B0F82B-A9A2-4024-911A-9F119F639A51}"/>
    <dgm:cxn modelId="{A843499E-E8A3-402C-9E0D-421B51ADE885}" srcId="{58370B06-28BC-4A09-A493-754A6D661793}" destId="{299D8674-93B0-45FC-AEE9-138BDA24620B}" srcOrd="2" destOrd="0" parTransId="{1FD6367E-7F87-4FA2-AB93-F070BC7AD74E}" sibTransId="{B4C533DB-F019-457C-8A69-7ACD9D9659C1}"/>
    <dgm:cxn modelId="{02F723C8-372F-4AAA-9207-19F926EBDB2F}" type="presOf" srcId="{58370B06-28BC-4A09-A493-754A6D661793}" destId="{7BFBABAF-5AE1-4E4A-810E-EFBC8D97A6F1}" srcOrd="0" destOrd="0" presId="urn:microsoft.com/office/officeart/2005/8/layout/vList2"/>
    <dgm:cxn modelId="{D8045CDA-105F-42EF-A00A-000BD4C49DF3}" type="presOf" srcId="{146580DD-28EC-41B3-A384-3957B80BCA95}" destId="{47855EE8-DE9C-48AA-9C84-53D423C9F0FD}" srcOrd="0" destOrd="0" presId="urn:microsoft.com/office/officeart/2005/8/layout/vList2"/>
    <dgm:cxn modelId="{5B29A8E2-1906-47B3-9DC4-DF94D2C8026B}" type="presOf" srcId="{299D8674-93B0-45FC-AEE9-138BDA24620B}" destId="{EBD7EAE7-42A8-4243-96AE-9BC793079A92}" srcOrd="0" destOrd="0" presId="urn:microsoft.com/office/officeart/2005/8/layout/vList2"/>
    <dgm:cxn modelId="{F64AF9F0-07C9-4A17-A230-F7A8B0A599A9}" type="presOf" srcId="{DDF56E99-C23B-4A17-82E3-725F9A51C144}" destId="{3141F88C-4850-4B75-8DAD-54F131F105E2}" srcOrd="0" destOrd="0" presId="urn:microsoft.com/office/officeart/2005/8/layout/vList2"/>
    <dgm:cxn modelId="{399625F9-0307-4068-A066-01B5A41D8099}" srcId="{58370B06-28BC-4A09-A493-754A6D661793}" destId="{F23B5BE8-CFB3-4E39-8246-B3D88809A280}" srcOrd="0" destOrd="0" parTransId="{D1FA87BC-FF43-4AAE-9FAB-2C77C39255A3}" sibTransId="{42689B0D-763B-4BCF-97A3-E5297D0515B2}"/>
    <dgm:cxn modelId="{886A62FC-B0D0-4973-8E55-79E9184BC857}" type="presOf" srcId="{F23B5BE8-CFB3-4E39-8246-B3D88809A280}" destId="{258C06B6-55BF-42A3-A4B6-B2000731091B}" srcOrd="0" destOrd="0" presId="urn:microsoft.com/office/officeart/2005/8/layout/vList2"/>
    <dgm:cxn modelId="{EB2961C0-1CBB-4166-A848-65B5D2CAA640}" type="presParOf" srcId="{7BFBABAF-5AE1-4E4A-810E-EFBC8D97A6F1}" destId="{258C06B6-55BF-42A3-A4B6-B2000731091B}" srcOrd="0" destOrd="0" presId="urn:microsoft.com/office/officeart/2005/8/layout/vList2"/>
    <dgm:cxn modelId="{5D821A86-65F5-4CC1-8752-585B1C25BA6D}" type="presParOf" srcId="{7BFBABAF-5AE1-4E4A-810E-EFBC8D97A6F1}" destId="{67A03F1F-B8B8-4AD2-85F1-664AB3D7D288}" srcOrd="1" destOrd="0" presId="urn:microsoft.com/office/officeart/2005/8/layout/vList2"/>
    <dgm:cxn modelId="{A995D64B-7E1E-4308-804F-5F2334A77B07}" type="presParOf" srcId="{7BFBABAF-5AE1-4E4A-810E-EFBC8D97A6F1}" destId="{3141F88C-4850-4B75-8DAD-54F131F105E2}" srcOrd="2" destOrd="0" presId="urn:microsoft.com/office/officeart/2005/8/layout/vList2"/>
    <dgm:cxn modelId="{FC7C375B-FC06-4BDC-802F-5B614CA3723C}" type="presParOf" srcId="{7BFBABAF-5AE1-4E4A-810E-EFBC8D97A6F1}" destId="{9158FC43-E83D-4EF7-BF77-3E2D2B7891F9}" srcOrd="3" destOrd="0" presId="urn:microsoft.com/office/officeart/2005/8/layout/vList2"/>
    <dgm:cxn modelId="{87B33A64-9032-4770-A47B-1DD301CCE1D4}" type="presParOf" srcId="{7BFBABAF-5AE1-4E4A-810E-EFBC8D97A6F1}" destId="{EBD7EAE7-42A8-4243-96AE-9BC793079A92}" srcOrd="4" destOrd="0" presId="urn:microsoft.com/office/officeart/2005/8/layout/vList2"/>
    <dgm:cxn modelId="{4FD5A686-100C-4940-960F-3409A9A455D6}" type="presParOf" srcId="{7BFBABAF-5AE1-4E4A-810E-EFBC8D97A6F1}" destId="{D1BC3ECC-2723-49C3-A5B0-C62E39A8F3A5}" srcOrd="5" destOrd="0" presId="urn:microsoft.com/office/officeart/2005/8/layout/vList2"/>
    <dgm:cxn modelId="{62CA0A30-24B2-4072-B304-ECD001FF53BC}" type="presParOf" srcId="{7BFBABAF-5AE1-4E4A-810E-EFBC8D97A6F1}" destId="{47855EE8-DE9C-48AA-9C84-53D423C9F0F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40ACDB8-96E0-44A0-BE98-DFFBC1C2626A}"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92FE937-6E34-4AF9-91EA-694CD60A1C81}">
      <dgm:prSet custT="1"/>
      <dgm:spPr/>
      <dgm:t>
        <a:bodyPr/>
        <a:lstStyle/>
        <a:p>
          <a:pPr>
            <a:lnSpc>
              <a:spcPct val="100000"/>
            </a:lnSpc>
          </a:pPr>
          <a:r>
            <a:rPr lang="en-US" sz="1800" dirty="0"/>
            <a:t>All TMC LLC associates and suppliers must take due care to ensure their work product meets our company’s and our customer’s quality standards. </a:t>
          </a:r>
        </a:p>
        <a:p>
          <a:pPr>
            <a:lnSpc>
              <a:spcPct val="100000"/>
            </a:lnSpc>
          </a:pPr>
          <a:r>
            <a:rPr lang="en-US" sz="1800" dirty="0"/>
            <a:t>We expect our suppliers to have in place quality assurance processes to identify defects and implement corrective actions, and to facilitate the delivery of a product whose quality meets or exceeds the contract requirements. </a:t>
          </a:r>
        </a:p>
      </dgm:t>
    </dgm:pt>
    <dgm:pt modelId="{41AF6C0C-BC9E-4345-B017-4471D8534163}" type="parTrans" cxnId="{E6D3D089-CF03-4F3D-B640-C96EAB42F772}">
      <dgm:prSet/>
      <dgm:spPr/>
      <dgm:t>
        <a:bodyPr/>
        <a:lstStyle/>
        <a:p>
          <a:endParaRPr lang="en-US" sz="2400"/>
        </a:p>
      </dgm:t>
    </dgm:pt>
    <dgm:pt modelId="{5A6EA1B8-E832-49F0-9A75-5872F1B53EEE}" type="sibTrans" cxnId="{E6D3D089-CF03-4F3D-B640-C96EAB42F772}">
      <dgm:prSet/>
      <dgm:spPr/>
      <dgm:t>
        <a:bodyPr/>
        <a:lstStyle/>
        <a:p>
          <a:endParaRPr lang="en-US" sz="2400"/>
        </a:p>
      </dgm:t>
    </dgm:pt>
    <dgm:pt modelId="{FC137921-8247-4C45-829F-4A18B1DF2462}">
      <dgm:prSet custT="1"/>
      <dgm:spPr/>
      <dgm:t>
        <a:bodyPr/>
        <a:lstStyle/>
        <a:p>
          <a:pPr>
            <a:lnSpc>
              <a:spcPct val="100000"/>
            </a:lnSpc>
          </a:pPr>
          <a:r>
            <a:rPr lang="en-US" sz="1800" dirty="0"/>
            <a:t>Thaler Machine Company, LLC expects our suppliers to develop, implement, and maintain methods and processes appropriate to their products to minimize the risk of introducing counterfeit parts and materials into deliverable products in accordance with AS5553 and/or AS6174 . Effective processes should be in place to detect counterfeit parts and materials, provide notification to recipients of counterfeit product(s) when warranted, and exclude them from the delivered product.</a:t>
          </a:r>
        </a:p>
      </dgm:t>
    </dgm:pt>
    <dgm:pt modelId="{0A1382DF-FC2A-4C52-BC19-6F40B581CC6B}" type="parTrans" cxnId="{B4D90C05-F45D-43E7-9824-7B07DB09E863}">
      <dgm:prSet/>
      <dgm:spPr/>
      <dgm:t>
        <a:bodyPr/>
        <a:lstStyle/>
        <a:p>
          <a:endParaRPr lang="en-US" sz="2400"/>
        </a:p>
      </dgm:t>
    </dgm:pt>
    <dgm:pt modelId="{8F2C7119-F7D4-4FC6-9D74-9BCEC1B2DEE4}" type="sibTrans" cxnId="{B4D90C05-F45D-43E7-9824-7B07DB09E863}">
      <dgm:prSet/>
      <dgm:spPr/>
      <dgm:t>
        <a:bodyPr/>
        <a:lstStyle/>
        <a:p>
          <a:endParaRPr lang="en-US" sz="2400"/>
        </a:p>
      </dgm:t>
    </dgm:pt>
    <dgm:pt modelId="{2D416E32-D467-4240-83C6-E2FC26900365}" type="pres">
      <dgm:prSet presAssocID="{A40ACDB8-96E0-44A0-BE98-DFFBC1C2626A}" presName="root" presStyleCnt="0">
        <dgm:presLayoutVars>
          <dgm:dir/>
          <dgm:resizeHandles val="exact"/>
        </dgm:presLayoutVars>
      </dgm:prSet>
      <dgm:spPr/>
    </dgm:pt>
    <dgm:pt modelId="{2A51E8FE-328D-4AFD-BEA6-8EEF85DE7306}" type="pres">
      <dgm:prSet presAssocID="{392FE937-6E34-4AF9-91EA-694CD60A1C81}" presName="compNode" presStyleCnt="0"/>
      <dgm:spPr/>
    </dgm:pt>
    <dgm:pt modelId="{4A009C07-C0D2-4E00-8F01-932E938B26F2}" type="pres">
      <dgm:prSet presAssocID="{392FE937-6E34-4AF9-91EA-694CD60A1C81}" presName="bgRect" presStyleLbl="bgShp" presStyleIdx="0" presStyleCnt="2"/>
      <dgm:spPr/>
    </dgm:pt>
    <dgm:pt modelId="{DAA87F0F-1FDC-48C1-B856-FA56BC814537}" type="pres">
      <dgm:prSet presAssocID="{392FE937-6E34-4AF9-91EA-694CD60A1C8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994E5435-F922-4F90-9ED8-EC18630789B0}" type="pres">
      <dgm:prSet presAssocID="{392FE937-6E34-4AF9-91EA-694CD60A1C81}" presName="spaceRect" presStyleCnt="0"/>
      <dgm:spPr/>
    </dgm:pt>
    <dgm:pt modelId="{3EED097E-B499-441E-98E0-8204B01782C0}" type="pres">
      <dgm:prSet presAssocID="{392FE937-6E34-4AF9-91EA-694CD60A1C81}" presName="parTx" presStyleLbl="revTx" presStyleIdx="0" presStyleCnt="2">
        <dgm:presLayoutVars>
          <dgm:chMax val="0"/>
          <dgm:chPref val="0"/>
        </dgm:presLayoutVars>
      </dgm:prSet>
      <dgm:spPr/>
    </dgm:pt>
    <dgm:pt modelId="{E6C9A6F7-1016-4131-A6DD-93F78A81BCD0}" type="pres">
      <dgm:prSet presAssocID="{5A6EA1B8-E832-49F0-9A75-5872F1B53EEE}" presName="sibTrans" presStyleCnt="0"/>
      <dgm:spPr/>
    </dgm:pt>
    <dgm:pt modelId="{6A3731E6-F7E4-4881-BBD6-5B8ECEB4261F}" type="pres">
      <dgm:prSet presAssocID="{FC137921-8247-4C45-829F-4A18B1DF2462}" presName="compNode" presStyleCnt="0"/>
      <dgm:spPr/>
    </dgm:pt>
    <dgm:pt modelId="{963DB192-2D89-4DA6-BF29-1FB99CE74D04}" type="pres">
      <dgm:prSet presAssocID="{FC137921-8247-4C45-829F-4A18B1DF2462}" presName="bgRect" presStyleLbl="bgShp" presStyleIdx="1" presStyleCnt="2"/>
      <dgm:spPr/>
    </dgm:pt>
    <dgm:pt modelId="{5146C037-BDB8-4D32-9B9F-E941D598ED6F}" type="pres">
      <dgm:prSet presAssocID="{FC137921-8247-4C45-829F-4A18B1DF246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ientist"/>
        </a:ext>
      </dgm:extLst>
    </dgm:pt>
    <dgm:pt modelId="{BCD7298F-6D20-4586-AEF5-CE6D1A598C00}" type="pres">
      <dgm:prSet presAssocID="{FC137921-8247-4C45-829F-4A18B1DF2462}" presName="spaceRect" presStyleCnt="0"/>
      <dgm:spPr/>
    </dgm:pt>
    <dgm:pt modelId="{61453275-421F-456B-B3EC-B3F746554FB0}" type="pres">
      <dgm:prSet presAssocID="{FC137921-8247-4C45-829F-4A18B1DF2462}" presName="parTx" presStyleLbl="revTx" presStyleIdx="1" presStyleCnt="2">
        <dgm:presLayoutVars>
          <dgm:chMax val="0"/>
          <dgm:chPref val="0"/>
        </dgm:presLayoutVars>
      </dgm:prSet>
      <dgm:spPr/>
    </dgm:pt>
  </dgm:ptLst>
  <dgm:cxnLst>
    <dgm:cxn modelId="{B4D90C05-F45D-43E7-9824-7B07DB09E863}" srcId="{A40ACDB8-96E0-44A0-BE98-DFFBC1C2626A}" destId="{FC137921-8247-4C45-829F-4A18B1DF2462}" srcOrd="1" destOrd="0" parTransId="{0A1382DF-FC2A-4C52-BC19-6F40B581CC6B}" sibTransId="{8F2C7119-F7D4-4FC6-9D74-9BCEC1B2DEE4}"/>
    <dgm:cxn modelId="{E771176E-A2FB-4B9A-BF9E-59C7E977F6D1}" type="presOf" srcId="{A40ACDB8-96E0-44A0-BE98-DFFBC1C2626A}" destId="{2D416E32-D467-4240-83C6-E2FC26900365}" srcOrd="0" destOrd="0" presId="urn:microsoft.com/office/officeart/2018/2/layout/IconVerticalSolidList"/>
    <dgm:cxn modelId="{E6D3D089-CF03-4F3D-B640-C96EAB42F772}" srcId="{A40ACDB8-96E0-44A0-BE98-DFFBC1C2626A}" destId="{392FE937-6E34-4AF9-91EA-694CD60A1C81}" srcOrd="0" destOrd="0" parTransId="{41AF6C0C-BC9E-4345-B017-4471D8534163}" sibTransId="{5A6EA1B8-E832-49F0-9A75-5872F1B53EEE}"/>
    <dgm:cxn modelId="{5B0BDFE0-36F1-46C3-84AD-EE7C765D76C5}" type="presOf" srcId="{392FE937-6E34-4AF9-91EA-694CD60A1C81}" destId="{3EED097E-B499-441E-98E0-8204B01782C0}" srcOrd="0" destOrd="0" presId="urn:microsoft.com/office/officeart/2018/2/layout/IconVerticalSolidList"/>
    <dgm:cxn modelId="{BA7BF1FF-CC50-473B-A4B6-739627C3C7B5}" type="presOf" srcId="{FC137921-8247-4C45-829F-4A18B1DF2462}" destId="{61453275-421F-456B-B3EC-B3F746554FB0}" srcOrd="0" destOrd="0" presId="urn:microsoft.com/office/officeart/2018/2/layout/IconVerticalSolidList"/>
    <dgm:cxn modelId="{72C2BFCF-49A9-4BE9-B934-77C98EEFEACC}" type="presParOf" srcId="{2D416E32-D467-4240-83C6-E2FC26900365}" destId="{2A51E8FE-328D-4AFD-BEA6-8EEF85DE7306}" srcOrd="0" destOrd="0" presId="urn:microsoft.com/office/officeart/2018/2/layout/IconVerticalSolidList"/>
    <dgm:cxn modelId="{35CBC2DE-825C-4375-B282-025C6082022B}" type="presParOf" srcId="{2A51E8FE-328D-4AFD-BEA6-8EEF85DE7306}" destId="{4A009C07-C0D2-4E00-8F01-932E938B26F2}" srcOrd="0" destOrd="0" presId="urn:microsoft.com/office/officeart/2018/2/layout/IconVerticalSolidList"/>
    <dgm:cxn modelId="{00D6F823-1966-40B2-9D7B-E0B2FC51268B}" type="presParOf" srcId="{2A51E8FE-328D-4AFD-BEA6-8EEF85DE7306}" destId="{DAA87F0F-1FDC-48C1-B856-FA56BC814537}" srcOrd="1" destOrd="0" presId="urn:microsoft.com/office/officeart/2018/2/layout/IconVerticalSolidList"/>
    <dgm:cxn modelId="{B6871B1C-2464-4D14-8CE8-AEB9AFEA9594}" type="presParOf" srcId="{2A51E8FE-328D-4AFD-BEA6-8EEF85DE7306}" destId="{994E5435-F922-4F90-9ED8-EC18630789B0}" srcOrd="2" destOrd="0" presId="urn:microsoft.com/office/officeart/2018/2/layout/IconVerticalSolidList"/>
    <dgm:cxn modelId="{B7CE4898-1C83-45FB-91D7-27F59089DCB5}" type="presParOf" srcId="{2A51E8FE-328D-4AFD-BEA6-8EEF85DE7306}" destId="{3EED097E-B499-441E-98E0-8204B01782C0}" srcOrd="3" destOrd="0" presId="urn:microsoft.com/office/officeart/2018/2/layout/IconVerticalSolidList"/>
    <dgm:cxn modelId="{3DF317A5-ECF6-4B98-BF03-1750D19E8DB7}" type="presParOf" srcId="{2D416E32-D467-4240-83C6-E2FC26900365}" destId="{E6C9A6F7-1016-4131-A6DD-93F78A81BCD0}" srcOrd="1" destOrd="0" presId="urn:microsoft.com/office/officeart/2018/2/layout/IconVerticalSolidList"/>
    <dgm:cxn modelId="{7A1084A9-CFEB-4B14-8528-6B58EE93CB4F}" type="presParOf" srcId="{2D416E32-D467-4240-83C6-E2FC26900365}" destId="{6A3731E6-F7E4-4881-BBD6-5B8ECEB4261F}" srcOrd="2" destOrd="0" presId="urn:microsoft.com/office/officeart/2018/2/layout/IconVerticalSolidList"/>
    <dgm:cxn modelId="{00DB2404-8124-491F-8C30-412D0544A6E4}" type="presParOf" srcId="{6A3731E6-F7E4-4881-BBD6-5B8ECEB4261F}" destId="{963DB192-2D89-4DA6-BF29-1FB99CE74D04}" srcOrd="0" destOrd="0" presId="urn:microsoft.com/office/officeart/2018/2/layout/IconVerticalSolidList"/>
    <dgm:cxn modelId="{2A306C84-F0C9-4521-BE23-D45426AE3792}" type="presParOf" srcId="{6A3731E6-F7E4-4881-BBD6-5B8ECEB4261F}" destId="{5146C037-BDB8-4D32-9B9F-E941D598ED6F}" srcOrd="1" destOrd="0" presId="urn:microsoft.com/office/officeart/2018/2/layout/IconVerticalSolidList"/>
    <dgm:cxn modelId="{43AA2979-2EA5-486F-B49D-6B0AED48AF62}" type="presParOf" srcId="{6A3731E6-F7E4-4881-BBD6-5B8ECEB4261F}" destId="{BCD7298F-6D20-4586-AEF5-CE6D1A598C00}" srcOrd="2" destOrd="0" presId="urn:microsoft.com/office/officeart/2018/2/layout/IconVerticalSolidList"/>
    <dgm:cxn modelId="{17704488-C076-45C5-90C2-643BCE188441}" type="presParOf" srcId="{6A3731E6-F7E4-4881-BBD6-5B8ECEB4261F}" destId="{61453275-421F-456B-B3EC-B3F746554FB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5B8A183-2857-486E-AAA0-4778CB398716}" type="doc">
      <dgm:prSet loTypeId="urn:diagrams.loki3.com/VaryingWidthList" loCatId="list" qsTypeId="urn:microsoft.com/office/officeart/2005/8/quickstyle/simple1" qsCatId="simple" csTypeId="urn:microsoft.com/office/officeart/2005/8/colors/colorful5" csCatId="colorful" phldr="1"/>
      <dgm:spPr/>
    </dgm:pt>
    <dgm:pt modelId="{F204842C-110C-4435-A922-DDDF4497E930}">
      <dgm:prSet phldrT="[Text]" custT="1"/>
      <dgm:spPr/>
      <dgm:t>
        <a:bodyPr/>
        <a:lstStyle/>
        <a:p>
          <a:r>
            <a:rPr lang="en-US" sz="2000" dirty="0"/>
            <a:t>The quality of products is crucial to growth and success. All products and services must meet appropriate inspection, testing, and quality criteria in accordance with contract and government requirements. </a:t>
          </a:r>
        </a:p>
      </dgm:t>
    </dgm:pt>
    <dgm:pt modelId="{970FB8B9-41F3-4864-A3B1-954996EEDAE2}" type="parTrans" cxnId="{E550E967-BAE8-4EEC-BECA-8C77875073AB}">
      <dgm:prSet/>
      <dgm:spPr/>
      <dgm:t>
        <a:bodyPr/>
        <a:lstStyle/>
        <a:p>
          <a:endParaRPr lang="en-US"/>
        </a:p>
      </dgm:t>
    </dgm:pt>
    <dgm:pt modelId="{B5A66FAB-4AB5-46BB-944D-7419267A0891}" type="sibTrans" cxnId="{E550E967-BAE8-4EEC-BECA-8C77875073AB}">
      <dgm:prSet/>
      <dgm:spPr/>
      <dgm:t>
        <a:bodyPr/>
        <a:lstStyle/>
        <a:p>
          <a:endParaRPr lang="en-US"/>
        </a:p>
      </dgm:t>
    </dgm:pt>
    <dgm:pt modelId="{B7BE0F47-9938-48EE-BC75-6390863A8294}">
      <dgm:prSet phldrT="[Text]" custT="1"/>
      <dgm:spPr/>
      <dgm:t>
        <a:bodyPr/>
        <a:lstStyle/>
        <a:p>
          <a:r>
            <a:rPr lang="en-US" sz="2000" dirty="0"/>
            <a:t>The quality of products is crucial to growth and success. All products and services must meet appropriate inspection, testing, and quality criteria in accordance with contract and government requirements. </a:t>
          </a:r>
        </a:p>
      </dgm:t>
    </dgm:pt>
    <dgm:pt modelId="{14A1DF38-0159-4BF2-90FA-A83A34212728}" type="parTrans" cxnId="{022EFCAB-0E3A-435E-8583-4E2C901B1B3C}">
      <dgm:prSet/>
      <dgm:spPr/>
      <dgm:t>
        <a:bodyPr/>
        <a:lstStyle/>
        <a:p>
          <a:endParaRPr lang="en-US"/>
        </a:p>
      </dgm:t>
    </dgm:pt>
    <dgm:pt modelId="{14F90178-881F-4217-B634-E20346969ED0}" type="sibTrans" cxnId="{022EFCAB-0E3A-435E-8583-4E2C901B1B3C}">
      <dgm:prSet/>
      <dgm:spPr/>
      <dgm:t>
        <a:bodyPr/>
        <a:lstStyle/>
        <a:p>
          <a:endParaRPr lang="en-US"/>
        </a:p>
      </dgm:t>
    </dgm:pt>
    <dgm:pt modelId="{67852703-8F69-4057-85A8-D5FEF7B7F3FB}">
      <dgm:prSet phldrT="[Text]" custT="1"/>
      <dgm:spPr/>
      <dgm:t>
        <a:bodyPr/>
        <a:lstStyle/>
        <a:p>
          <a:r>
            <a:rPr lang="en-US" sz="2000" kern="1200" dirty="0">
              <a:solidFill>
                <a:prstClr val="white"/>
              </a:solidFill>
              <a:latin typeface="Calibri" panose="020F0502020204030204"/>
              <a:ea typeface="+mn-ea"/>
              <a:cs typeface="+mn-cs"/>
            </a:rPr>
            <a:t>Be sure to complete all test and  documentation accurately and promptly. With respect to quality and testing, every person has the following responsibilities:</a:t>
          </a:r>
        </a:p>
      </dgm:t>
    </dgm:pt>
    <dgm:pt modelId="{83EC1F4A-1DB3-4258-A60A-54E3DDD93693}" type="parTrans" cxnId="{443E27A8-3661-4654-A128-1A5A331B3B80}">
      <dgm:prSet/>
      <dgm:spPr/>
      <dgm:t>
        <a:bodyPr/>
        <a:lstStyle/>
        <a:p>
          <a:endParaRPr lang="en-US"/>
        </a:p>
      </dgm:t>
    </dgm:pt>
    <dgm:pt modelId="{A27CD5B7-BF5E-4ECA-837E-B7FD931801C5}" type="sibTrans" cxnId="{443E27A8-3661-4654-A128-1A5A331B3B80}">
      <dgm:prSet/>
      <dgm:spPr/>
      <dgm:t>
        <a:bodyPr/>
        <a:lstStyle/>
        <a:p>
          <a:endParaRPr lang="en-US"/>
        </a:p>
      </dgm:t>
    </dgm:pt>
    <dgm:pt modelId="{FFCDD03D-CD12-4BB6-A52F-6FEF44AE77B7}">
      <dgm:prSet custT="1"/>
      <dgm:spPr/>
      <dgm:t>
        <a:bodyPr/>
        <a:lstStyle/>
        <a:p>
          <a:r>
            <a:rPr lang="en-US" sz="2000" kern="1200" dirty="0"/>
            <a:t>Know which tests must be performed</a:t>
          </a:r>
        </a:p>
      </dgm:t>
    </dgm:pt>
    <dgm:pt modelId="{FCC1D724-E2E6-49B6-BCA8-56EA71FCF851}" type="sibTrans" cxnId="{5720534E-0C4C-4FD2-BB8B-F87B37B20699}">
      <dgm:prSet/>
      <dgm:spPr/>
      <dgm:t>
        <a:bodyPr/>
        <a:lstStyle/>
        <a:p>
          <a:endParaRPr lang="en-US"/>
        </a:p>
      </dgm:t>
    </dgm:pt>
    <dgm:pt modelId="{667DF332-C74D-4D39-98B7-4F414FBCE654}" type="parTrans" cxnId="{5720534E-0C4C-4FD2-BB8B-F87B37B20699}">
      <dgm:prSet/>
      <dgm:spPr/>
      <dgm:t>
        <a:bodyPr/>
        <a:lstStyle/>
        <a:p>
          <a:endParaRPr lang="en-US"/>
        </a:p>
      </dgm:t>
    </dgm:pt>
    <dgm:pt modelId="{096AF13B-2FEE-427A-8F89-A8E497E380CA}">
      <dgm:prSet custT="1"/>
      <dgm:spPr/>
      <dgm:t>
        <a:bodyPr/>
        <a:lstStyle/>
        <a:p>
          <a:r>
            <a:rPr lang="en-US" sz="2000" kern="1200" dirty="0"/>
            <a:t>Know how to carry out these tests</a:t>
          </a:r>
        </a:p>
      </dgm:t>
    </dgm:pt>
    <dgm:pt modelId="{51C47B7B-A3D2-4413-9B31-59466C88D096}" type="sibTrans" cxnId="{9AB47DD5-7A5D-47DD-9BBE-A065113FA5E8}">
      <dgm:prSet/>
      <dgm:spPr/>
      <dgm:t>
        <a:bodyPr/>
        <a:lstStyle/>
        <a:p>
          <a:endParaRPr lang="en-US"/>
        </a:p>
      </dgm:t>
    </dgm:pt>
    <dgm:pt modelId="{2358FD16-AC33-4710-9EAA-76DCEB83D467}" type="parTrans" cxnId="{9AB47DD5-7A5D-47DD-9BBE-A065113FA5E8}">
      <dgm:prSet/>
      <dgm:spPr/>
      <dgm:t>
        <a:bodyPr/>
        <a:lstStyle/>
        <a:p>
          <a:endParaRPr lang="en-US"/>
        </a:p>
      </dgm:t>
    </dgm:pt>
    <dgm:pt modelId="{07CE1E24-2674-4D4C-BD32-15BEA57F1A1F}">
      <dgm:prSet custT="1"/>
      <dgm:spPr/>
      <dgm:t>
        <a:bodyPr/>
        <a:lstStyle/>
        <a:p>
          <a:r>
            <a:rPr lang="en-US" sz="2000" kern="1200" dirty="0"/>
            <a:t>Record test results completely and accurately</a:t>
          </a:r>
        </a:p>
      </dgm:t>
    </dgm:pt>
    <dgm:pt modelId="{EF2A73FE-2868-4DDD-8B20-DCB2F492DEED}" type="sibTrans" cxnId="{7CCA8449-C988-46F1-9049-53DE6248ADCF}">
      <dgm:prSet/>
      <dgm:spPr/>
      <dgm:t>
        <a:bodyPr/>
        <a:lstStyle/>
        <a:p>
          <a:endParaRPr lang="en-US"/>
        </a:p>
      </dgm:t>
    </dgm:pt>
    <dgm:pt modelId="{BB334AF5-EF69-438E-B331-C0FEB639793D}" type="parTrans" cxnId="{7CCA8449-C988-46F1-9049-53DE6248ADCF}">
      <dgm:prSet/>
      <dgm:spPr/>
      <dgm:t>
        <a:bodyPr/>
        <a:lstStyle/>
        <a:p>
          <a:endParaRPr lang="en-US"/>
        </a:p>
      </dgm:t>
    </dgm:pt>
    <dgm:pt modelId="{D6574209-2240-4E42-A508-DC9A2F902151}">
      <dgm:prSet custT="1"/>
      <dgm:spPr/>
      <dgm:t>
        <a:bodyPr/>
        <a:lstStyle/>
        <a:p>
          <a:r>
            <a:rPr lang="en-US" sz="2000" kern="1200" dirty="0"/>
            <a:t>Take personal responsibility for ensuring product quality</a:t>
          </a:r>
        </a:p>
      </dgm:t>
    </dgm:pt>
    <dgm:pt modelId="{C6760A48-80FD-4028-9659-E8AA4E8348BE}" type="sibTrans" cxnId="{272D2AED-1389-4E6F-BC1F-5F68F16167A6}">
      <dgm:prSet/>
      <dgm:spPr/>
      <dgm:t>
        <a:bodyPr/>
        <a:lstStyle/>
        <a:p>
          <a:endParaRPr lang="en-US"/>
        </a:p>
      </dgm:t>
    </dgm:pt>
    <dgm:pt modelId="{1BB6CB79-7C7A-41AB-9074-2DD188E2227E}" type="parTrans" cxnId="{272D2AED-1389-4E6F-BC1F-5F68F16167A6}">
      <dgm:prSet/>
      <dgm:spPr/>
      <dgm:t>
        <a:bodyPr/>
        <a:lstStyle/>
        <a:p>
          <a:endParaRPr lang="en-US"/>
        </a:p>
      </dgm:t>
    </dgm:pt>
    <dgm:pt modelId="{3048CB3B-B686-4656-817E-469B8E745917}" type="pres">
      <dgm:prSet presAssocID="{25B8A183-2857-486E-AAA0-4778CB398716}" presName="Name0" presStyleCnt="0">
        <dgm:presLayoutVars>
          <dgm:resizeHandles/>
        </dgm:presLayoutVars>
      </dgm:prSet>
      <dgm:spPr/>
    </dgm:pt>
    <dgm:pt modelId="{9C697370-0C13-4456-8C61-FE917EB21192}" type="pres">
      <dgm:prSet presAssocID="{F204842C-110C-4435-A922-DDDF4497E930}" presName="text" presStyleLbl="node1" presStyleIdx="0" presStyleCnt="3" custScaleX="169333">
        <dgm:presLayoutVars>
          <dgm:bulletEnabled val="1"/>
        </dgm:presLayoutVars>
      </dgm:prSet>
      <dgm:spPr/>
    </dgm:pt>
    <dgm:pt modelId="{CD9D498E-FB90-4777-B3A2-4606E5073CD6}" type="pres">
      <dgm:prSet presAssocID="{B5A66FAB-4AB5-46BB-944D-7419267A0891}" presName="space" presStyleCnt="0"/>
      <dgm:spPr/>
    </dgm:pt>
    <dgm:pt modelId="{DBF5C1D5-7B99-405C-A2C9-650636CCD22E}" type="pres">
      <dgm:prSet presAssocID="{B7BE0F47-9938-48EE-BC75-6390863A8294}" presName="text" presStyleLbl="node1" presStyleIdx="1" presStyleCnt="3" custScaleX="264822">
        <dgm:presLayoutVars>
          <dgm:bulletEnabled val="1"/>
        </dgm:presLayoutVars>
      </dgm:prSet>
      <dgm:spPr/>
    </dgm:pt>
    <dgm:pt modelId="{4033E8F5-F875-46A1-9A2A-82873DD0ECFA}" type="pres">
      <dgm:prSet presAssocID="{14F90178-881F-4217-B634-E20346969ED0}" presName="space" presStyleCnt="0"/>
      <dgm:spPr/>
    </dgm:pt>
    <dgm:pt modelId="{8A637A0A-C86F-4EEB-80AC-CDD3C7C55335}" type="pres">
      <dgm:prSet presAssocID="{67852703-8F69-4057-85A8-D5FEF7B7F3FB}" presName="text" presStyleLbl="node1" presStyleIdx="2" presStyleCnt="3" custScaleX="182311" custScaleY="237799">
        <dgm:presLayoutVars>
          <dgm:bulletEnabled val="1"/>
        </dgm:presLayoutVars>
      </dgm:prSet>
      <dgm:spPr/>
    </dgm:pt>
  </dgm:ptLst>
  <dgm:cxnLst>
    <dgm:cxn modelId="{244C7903-5A81-47CC-AAF3-9A6B954606E1}" type="presOf" srcId="{F204842C-110C-4435-A922-DDDF4497E930}" destId="{9C697370-0C13-4456-8C61-FE917EB21192}" srcOrd="0" destOrd="0" presId="urn:diagrams.loki3.com/VaryingWidthList"/>
    <dgm:cxn modelId="{BEB18C08-C3E5-4D7D-8E6C-1D2175437FBB}" type="presOf" srcId="{B7BE0F47-9938-48EE-BC75-6390863A8294}" destId="{DBF5C1D5-7B99-405C-A2C9-650636CCD22E}" srcOrd="0" destOrd="0" presId="urn:diagrams.loki3.com/VaryingWidthList"/>
    <dgm:cxn modelId="{1205A03A-5F33-4789-9035-75F91372230D}" type="presOf" srcId="{D6574209-2240-4E42-A508-DC9A2F902151}" destId="{8A637A0A-C86F-4EEB-80AC-CDD3C7C55335}" srcOrd="0" destOrd="1" presId="urn:diagrams.loki3.com/VaryingWidthList"/>
    <dgm:cxn modelId="{E550E967-BAE8-4EEC-BECA-8C77875073AB}" srcId="{25B8A183-2857-486E-AAA0-4778CB398716}" destId="{F204842C-110C-4435-A922-DDDF4497E930}" srcOrd="0" destOrd="0" parTransId="{970FB8B9-41F3-4864-A3B1-954996EEDAE2}" sibTransId="{B5A66FAB-4AB5-46BB-944D-7419267A0891}"/>
    <dgm:cxn modelId="{7CCA8449-C988-46F1-9049-53DE6248ADCF}" srcId="{67852703-8F69-4057-85A8-D5FEF7B7F3FB}" destId="{07CE1E24-2674-4D4C-BD32-15BEA57F1A1F}" srcOrd="3" destOrd="0" parTransId="{BB334AF5-EF69-438E-B331-C0FEB639793D}" sibTransId="{EF2A73FE-2868-4DDD-8B20-DCB2F492DEED}"/>
    <dgm:cxn modelId="{5720534E-0C4C-4FD2-BB8B-F87B37B20699}" srcId="{67852703-8F69-4057-85A8-D5FEF7B7F3FB}" destId="{FFCDD03D-CD12-4BB6-A52F-6FEF44AE77B7}" srcOrd="1" destOrd="0" parTransId="{667DF332-C74D-4D39-98B7-4F414FBCE654}" sibTransId="{FCC1D724-E2E6-49B6-BCA8-56EA71FCF851}"/>
    <dgm:cxn modelId="{A298DF8C-6471-4AF4-A76F-FE866229C2BE}" type="presOf" srcId="{25B8A183-2857-486E-AAA0-4778CB398716}" destId="{3048CB3B-B686-4656-817E-469B8E745917}" srcOrd="0" destOrd="0" presId="urn:diagrams.loki3.com/VaryingWidthList"/>
    <dgm:cxn modelId="{B863179D-00ED-4F8F-92A7-FAE4041F0AF7}" type="presOf" srcId="{096AF13B-2FEE-427A-8F89-A8E497E380CA}" destId="{8A637A0A-C86F-4EEB-80AC-CDD3C7C55335}" srcOrd="0" destOrd="3" presId="urn:diagrams.loki3.com/VaryingWidthList"/>
    <dgm:cxn modelId="{8D835EA1-3225-4341-906B-317B252C60E0}" type="presOf" srcId="{FFCDD03D-CD12-4BB6-A52F-6FEF44AE77B7}" destId="{8A637A0A-C86F-4EEB-80AC-CDD3C7C55335}" srcOrd="0" destOrd="2" presId="urn:diagrams.loki3.com/VaryingWidthList"/>
    <dgm:cxn modelId="{443E27A8-3661-4654-A128-1A5A331B3B80}" srcId="{25B8A183-2857-486E-AAA0-4778CB398716}" destId="{67852703-8F69-4057-85A8-D5FEF7B7F3FB}" srcOrd="2" destOrd="0" parTransId="{83EC1F4A-1DB3-4258-A60A-54E3DDD93693}" sibTransId="{A27CD5B7-BF5E-4ECA-837E-B7FD931801C5}"/>
    <dgm:cxn modelId="{022EFCAB-0E3A-435E-8583-4E2C901B1B3C}" srcId="{25B8A183-2857-486E-AAA0-4778CB398716}" destId="{B7BE0F47-9938-48EE-BC75-6390863A8294}" srcOrd="1" destOrd="0" parTransId="{14A1DF38-0159-4BF2-90FA-A83A34212728}" sibTransId="{14F90178-881F-4217-B634-E20346969ED0}"/>
    <dgm:cxn modelId="{CED91ECB-EB58-42F5-842B-761FCADFA7A4}" type="presOf" srcId="{07CE1E24-2674-4D4C-BD32-15BEA57F1A1F}" destId="{8A637A0A-C86F-4EEB-80AC-CDD3C7C55335}" srcOrd="0" destOrd="4" presId="urn:diagrams.loki3.com/VaryingWidthList"/>
    <dgm:cxn modelId="{96F718D5-A30F-4F90-A4DB-3880F5818A9C}" type="presOf" srcId="{67852703-8F69-4057-85A8-D5FEF7B7F3FB}" destId="{8A637A0A-C86F-4EEB-80AC-CDD3C7C55335}" srcOrd="0" destOrd="0" presId="urn:diagrams.loki3.com/VaryingWidthList"/>
    <dgm:cxn modelId="{9AB47DD5-7A5D-47DD-9BBE-A065113FA5E8}" srcId="{67852703-8F69-4057-85A8-D5FEF7B7F3FB}" destId="{096AF13B-2FEE-427A-8F89-A8E497E380CA}" srcOrd="2" destOrd="0" parTransId="{2358FD16-AC33-4710-9EAA-76DCEB83D467}" sibTransId="{51C47B7B-A3D2-4413-9B31-59466C88D096}"/>
    <dgm:cxn modelId="{272D2AED-1389-4E6F-BC1F-5F68F16167A6}" srcId="{67852703-8F69-4057-85A8-D5FEF7B7F3FB}" destId="{D6574209-2240-4E42-A508-DC9A2F902151}" srcOrd="0" destOrd="0" parTransId="{1BB6CB79-7C7A-41AB-9074-2DD188E2227E}" sibTransId="{C6760A48-80FD-4028-9659-E8AA4E8348BE}"/>
    <dgm:cxn modelId="{D69DD1A1-06C1-480C-98EF-5CD188F1176B}" type="presParOf" srcId="{3048CB3B-B686-4656-817E-469B8E745917}" destId="{9C697370-0C13-4456-8C61-FE917EB21192}" srcOrd="0" destOrd="0" presId="urn:diagrams.loki3.com/VaryingWidthList"/>
    <dgm:cxn modelId="{C42F1CD4-8DD4-4441-A8FB-E65E9ABC7E0C}" type="presParOf" srcId="{3048CB3B-B686-4656-817E-469B8E745917}" destId="{CD9D498E-FB90-4777-B3A2-4606E5073CD6}" srcOrd="1" destOrd="0" presId="urn:diagrams.loki3.com/VaryingWidthList"/>
    <dgm:cxn modelId="{5050A37A-4852-4E8A-BA6C-E715E5138466}" type="presParOf" srcId="{3048CB3B-B686-4656-817E-469B8E745917}" destId="{DBF5C1D5-7B99-405C-A2C9-650636CCD22E}" srcOrd="2" destOrd="0" presId="urn:diagrams.loki3.com/VaryingWidthList"/>
    <dgm:cxn modelId="{1CFFA7F9-51E2-488D-BDA0-6EFF55565586}" type="presParOf" srcId="{3048CB3B-B686-4656-817E-469B8E745917}" destId="{4033E8F5-F875-46A1-9A2A-82873DD0ECFA}" srcOrd="3" destOrd="0" presId="urn:diagrams.loki3.com/VaryingWidthList"/>
    <dgm:cxn modelId="{D89568CC-6A2B-454C-8E8E-FDBDA36AB20F}" type="presParOf" srcId="{3048CB3B-B686-4656-817E-469B8E745917}" destId="{8A637A0A-C86F-4EEB-80AC-CDD3C7C55335}"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9060AC1-3052-476F-9497-852CB2A9142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EA5B7D3E-F546-4D95-9388-67EB3D489DE0}">
      <dgm:prSet/>
      <dgm:spPr/>
      <dgm:t>
        <a:bodyPr/>
        <a:lstStyle/>
        <a:p>
          <a:r>
            <a:rPr lang="en-US" dirty="0"/>
            <a:t>No person involved with TMC LLC business is to engage in offering, giving, asking for, or receiving any form bribery or kickbacks. </a:t>
          </a:r>
        </a:p>
      </dgm:t>
    </dgm:pt>
    <dgm:pt modelId="{25EBEF49-595B-417D-8427-3FD7256C7C88}" type="parTrans" cxnId="{EA7C36EC-438A-4863-B143-E038A3B99725}">
      <dgm:prSet/>
      <dgm:spPr/>
      <dgm:t>
        <a:bodyPr/>
        <a:lstStyle/>
        <a:p>
          <a:endParaRPr lang="en-US"/>
        </a:p>
      </dgm:t>
    </dgm:pt>
    <dgm:pt modelId="{C6E0D757-69E1-4537-9E4C-A0331394597F}" type="sibTrans" cxnId="{EA7C36EC-438A-4863-B143-E038A3B99725}">
      <dgm:prSet/>
      <dgm:spPr/>
      <dgm:t>
        <a:bodyPr/>
        <a:lstStyle/>
        <a:p>
          <a:endParaRPr lang="en-US"/>
        </a:p>
      </dgm:t>
    </dgm:pt>
    <dgm:pt modelId="{C244CC0E-BA36-44FA-9DEA-A312B8FD9236}">
      <dgm:prSet/>
      <dgm:spPr/>
      <dgm:t>
        <a:bodyPr/>
        <a:lstStyle/>
        <a:p>
          <a:r>
            <a:rPr lang="en-US"/>
            <a:t>A bribe or kickback is the giving or accepting of money, fees, commissions, credits, gifts, favors, or anything of value that is either directly or indirectly provided in return for favorable treatment. </a:t>
          </a:r>
        </a:p>
      </dgm:t>
    </dgm:pt>
    <dgm:pt modelId="{B4515636-1843-4EC9-919C-458EA445CF57}" type="parTrans" cxnId="{1A844C00-4E8D-4552-98A0-1D72D369BBD1}">
      <dgm:prSet/>
      <dgm:spPr/>
      <dgm:t>
        <a:bodyPr/>
        <a:lstStyle/>
        <a:p>
          <a:endParaRPr lang="en-US"/>
        </a:p>
      </dgm:t>
    </dgm:pt>
    <dgm:pt modelId="{E1555CD8-DB49-4C6F-A71A-4FE94C316740}" type="sibTrans" cxnId="{1A844C00-4E8D-4552-98A0-1D72D369BBD1}">
      <dgm:prSet/>
      <dgm:spPr/>
      <dgm:t>
        <a:bodyPr/>
        <a:lstStyle/>
        <a:p>
          <a:endParaRPr lang="en-US"/>
        </a:p>
      </dgm:t>
    </dgm:pt>
    <dgm:pt modelId="{1594A8C4-E503-44A0-8185-0B81CAC2C07F}">
      <dgm:prSet/>
      <dgm:spPr/>
      <dgm:t>
        <a:bodyPr/>
        <a:lstStyle/>
        <a:p>
          <a:r>
            <a:rPr lang="en-US"/>
            <a:t>Favorable treatment often can appear innocent, such as paying an invoice earlier than normal. However, favorable treatment is illegal when offered in exchange for a gift.</a:t>
          </a:r>
        </a:p>
      </dgm:t>
    </dgm:pt>
    <dgm:pt modelId="{ABD9956C-4BF2-4536-8FFF-1B01ECE443AA}" type="parTrans" cxnId="{4994EA85-9BCD-4AFB-AC67-AB7745566BBD}">
      <dgm:prSet/>
      <dgm:spPr/>
      <dgm:t>
        <a:bodyPr/>
        <a:lstStyle/>
        <a:p>
          <a:endParaRPr lang="en-US"/>
        </a:p>
      </dgm:t>
    </dgm:pt>
    <dgm:pt modelId="{3BBBEFCC-AD67-40F5-A9E9-6F7B75D28FA0}" type="sibTrans" cxnId="{4994EA85-9BCD-4AFB-AC67-AB7745566BBD}">
      <dgm:prSet/>
      <dgm:spPr/>
      <dgm:t>
        <a:bodyPr/>
        <a:lstStyle/>
        <a:p>
          <a:endParaRPr lang="en-US"/>
        </a:p>
      </dgm:t>
    </dgm:pt>
    <dgm:pt modelId="{C51F4A83-8AEB-4B16-A896-BEE917556BD8}" type="pres">
      <dgm:prSet presAssocID="{D9060AC1-3052-476F-9497-852CB2A91428}" presName="linear" presStyleCnt="0">
        <dgm:presLayoutVars>
          <dgm:animLvl val="lvl"/>
          <dgm:resizeHandles val="exact"/>
        </dgm:presLayoutVars>
      </dgm:prSet>
      <dgm:spPr/>
    </dgm:pt>
    <dgm:pt modelId="{FA99BD64-E5F4-4729-8BCF-671C9C587E78}" type="pres">
      <dgm:prSet presAssocID="{EA5B7D3E-F546-4D95-9388-67EB3D489DE0}" presName="parentText" presStyleLbl="node1" presStyleIdx="0" presStyleCnt="3">
        <dgm:presLayoutVars>
          <dgm:chMax val="0"/>
          <dgm:bulletEnabled val="1"/>
        </dgm:presLayoutVars>
      </dgm:prSet>
      <dgm:spPr/>
    </dgm:pt>
    <dgm:pt modelId="{9122943F-FDD2-4D71-A2D7-171A440042A5}" type="pres">
      <dgm:prSet presAssocID="{C6E0D757-69E1-4537-9E4C-A0331394597F}" presName="spacer" presStyleCnt="0"/>
      <dgm:spPr/>
    </dgm:pt>
    <dgm:pt modelId="{AFFB2ED3-3FCF-4A7B-8010-4B18D92B5A06}" type="pres">
      <dgm:prSet presAssocID="{C244CC0E-BA36-44FA-9DEA-A312B8FD9236}" presName="parentText" presStyleLbl="node1" presStyleIdx="1" presStyleCnt="3">
        <dgm:presLayoutVars>
          <dgm:chMax val="0"/>
          <dgm:bulletEnabled val="1"/>
        </dgm:presLayoutVars>
      </dgm:prSet>
      <dgm:spPr/>
    </dgm:pt>
    <dgm:pt modelId="{B2754AAF-F6BF-48CB-B2F9-9E218EB7B3EB}" type="pres">
      <dgm:prSet presAssocID="{E1555CD8-DB49-4C6F-A71A-4FE94C316740}" presName="spacer" presStyleCnt="0"/>
      <dgm:spPr/>
    </dgm:pt>
    <dgm:pt modelId="{7B152250-219B-4556-B099-2BF5AA9E9AE0}" type="pres">
      <dgm:prSet presAssocID="{1594A8C4-E503-44A0-8185-0B81CAC2C07F}" presName="parentText" presStyleLbl="node1" presStyleIdx="2" presStyleCnt="3">
        <dgm:presLayoutVars>
          <dgm:chMax val="0"/>
          <dgm:bulletEnabled val="1"/>
        </dgm:presLayoutVars>
      </dgm:prSet>
      <dgm:spPr/>
    </dgm:pt>
  </dgm:ptLst>
  <dgm:cxnLst>
    <dgm:cxn modelId="{1A844C00-4E8D-4552-98A0-1D72D369BBD1}" srcId="{D9060AC1-3052-476F-9497-852CB2A91428}" destId="{C244CC0E-BA36-44FA-9DEA-A312B8FD9236}" srcOrd="1" destOrd="0" parTransId="{B4515636-1843-4EC9-919C-458EA445CF57}" sibTransId="{E1555CD8-DB49-4C6F-A71A-4FE94C316740}"/>
    <dgm:cxn modelId="{6778462C-A93F-4B47-B6E4-62FF700B3DAA}" type="presOf" srcId="{C244CC0E-BA36-44FA-9DEA-A312B8FD9236}" destId="{AFFB2ED3-3FCF-4A7B-8010-4B18D92B5A06}" srcOrd="0" destOrd="0" presId="urn:microsoft.com/office/officeart/2005/8/layout/vList2"/>
    <dgm:cxn modelId="{6FCF3A47-8902-47F7-B29B-3217D16B7CD2}" type="presOf" srcId="{EA5B7D3E-F546-4D95-9388-67EB3D489DE0}" destId="{FA99BD64-E5F4-4729-8BCF-671C9C587E78}" srcOrd="0" destOrd="0" presId="urn:microsoft.com/office/officeart/2005/8/layout/vList2"/>
    <dgm:cxn modelId="{4994EA85-9BCD-4AFB-AC67-AB7745566BBD}" srcId="{D9060AC1-3052-476F-9497-852CB2A91428}" destId="{1594A8C4-E503-44A0-8185-0B81CAC2C07F}" srcOrd="2" destOrd="0" parTransId="{ABD9956C-4BF2-4536-8FFF-1B01ECE443AA}" sibTransId="{3BBBEFCC-AD67-40F5-A9E9-6F7B75D28FA0}"/>
    <dgm:cxn modelId="{283AC6CF-195F-4A6F-B0CE-E9A5177A642C}" type="presOf" srcId="{1594A8C4-E503-44A0-8185-0B81CAC2C07F}" destId="{7B152250-219B-4556-B099-2BF5AA9E9AE0}" srcOrd="0" destOrd="0" presId="urn:microsoft.com/office/officeart/2005/8/layout/vList2"/>
    <dgm:cxn modelId="{950E63DF-DFBA-4C9B-9F5E-6F8488ED9E60}" type="presOf" srcId="{D9060AC1-3052-476F-9497-852CB2A91428}" destId="{C51F4A83-8AEB-4B16-A896-BEE917556BD8}" srcOrd="0" destOrd="0" presId="urn:microsoft.com/office/officeart/2005/8/layout/vList2"/>
    <dgm:cxn modelId="{EA7C36EC-438A-4863-B143-E038A3B99725}" srcId="{D9060AC1-3052-476F-9497-852CB2A91428}" destId="{EA5B7D3E-F546-4D95-9388-67EB3D489DE0}" srcOrd="0" destOrd="0" parTransId="{25EBEF49-595B-417D-8427-3FD7256C7C88}" sibTransId="{C6E0D757-69E1-4537-9E4C-A0331394597F}"/>
    <dgm:cxn modelId="{585F4F43-D9C7-499A-B2F5-09C41CD29534}" type="presParOf" srcId="{C51F4A83-8AEB-4B16-A896-BEE917556BD8}" destId="{FA99BD64-E5F4-4729-8BCF-671C9C587E78}" srcOrd="0" destOrd="0" presId="urn:microsoft.com/office/officeart/2005/8/layout/vList2"/>
    <dgm:cxn modelId="{7DC1EAA6-A467-4502-B155-2A7456270254}" type="presParOf" srcId="{C51F4A83-8AEB-4B16-A896-BEE917556BD8}" destId="{9122943F-FDD2-4D71-A2D7-171A440042A5}" srcOrd="1" destOrd="0" presId="urn:microsoft.com/office/officeart/2005/8/layout/vList2"/>
    <dgm:cxn modelId="{6642A418-BECE-48E0-B382-3806C601E26C}" type="presParOf" srcId="{C51F4A83-8AEB-4B16-A896-BEE917556BD8}" destId="{AFFB2ED3-3FCF-4A7B-8010-4B18D92B5A06}" srcOrd="2" destOrd="0" presId="urn:microsoft.com/office/officeart/2005/8/layout/vList2"/>
    <dgm:cxn modelId="{67BC0A59-524F-4E71-A3CC-F11AA08DEC50}" type="presParOf" srcId="{C51F4A83-8AEB-4B16-A896-BEE917556BD8}" destId="{B2754AAF-F6BF-48CB-B2F9-9E218EB7B3EB}" srcOrd="3" destOrd="0" presId="urn:microsoft.com/office/officeart/2005/8/layout/vList2"/>
    <dgm:cxn modelId="{4FD0B124-3243-4E3C-B593-8F61E56AFCDD}" type="presParOf" srcId="{C51F4A83-8AEB-4B16-A896-BEE917556BD8}" destId="{7B152250-219B-4556-B099-2BF5AA9E9AE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73633-85FD-4B43-AAA9-BAFE52CE631F}">
      <dsp:nvSpPr>
        <dsp:cNvPr id="0" name=""/>
        <dsp:cNvSpPr/>
      </dsp:nvSpPr>
      <dsp:spPr>
        <a:xfrm>
          <a:off x="1116449" y="25539"/>
          <a:ext cx="1612687" cy="1612687"/>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7CE638-52BC-47F9-B08C-C952BAF7709E}">
      <dsp:nvSpPr>
        <dsp:cNvPr id="0" name=""/>
        <dsp:cNvSpPr/>
      </dsp:nvSpPr>
      <dsp:spPr>
        <a:xfrm>
          <a:off x="1460137" y="369227"/>
          <a:ext cx="925312" cy="9253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E9AA7F6-E572-4AC3-81D2-DBEB313D589F}">
      <dsp:nvSpPr>
        <dsp:cNvPr id="0" name=""/>
        <dsp:cNvSpPr/>
      </dsp:nvSpPr>
      <dsp:spPr>
        <a:xfrm>
          <a:off x="600918" y="2140540"/>
          <a:ext cx="2643750" cy="16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a:t>All TMC LLC </a:t>
          </a:r>
          <a:r>
            <a:rPr lang="en-US" sz="1100" kern="1200" dirty="0" err="1"/>
            <a:t>CustomerS</a:t>
          </a:r>
          <a:r>
            <a:rPr lang="en-US" sz="1100" kern="1200" dirty="0"/>
            <a:t>, associates and suppliers are expected to maintain full compliance with all laws and regulations.</a:t>
          </a:r>
        </a:p>
        <a:p>
          <a:pPr marL="0" lvl="0" indent="0" algn="ctr" defTabSz="488950">
            <a:lnSpc>
              <a:spcPct val="90000"/>
            </a:lnSpc>
            <a:spcBef>
              <a:spcPct val="0"/>
            </a:spcBef>
            <a:spcAft>
              <a:spcPct val="35000"/>
            </a:spcAft>
            <a:buNone/>
            <a:defRPr cap="all"/>
          </a:pPr>
          <a:r>
            <a:rPr lang="en-US" sz="1100" kern="1200" dirty="0"/>
            <a:t>Our businesses operate in a highly regulated environment as Many governmental entities direct how to conduct business. All are expected to comply strictly with all government and company requirements</a:t>
          </a:r>
        </a:p>
      </dsp:txBody>
      <dsp:txXfrm>
        <a:off x="600918" y="2140540"/>
        <a:ext cx="2643750" cy="1620000"/>
      </dsp:txXfrm>
    </dsp:sp>
    <dsp:sp modelId="{5FD4A586-6DFA-4BC5-B8BF-3D916B1D0142}">
      <dsp:nvSpPr>
        <dsp:cNvPr id="0" name=""/>
        <dsp:cNvSpPr/>
      </dsp:nvSpPr>
      <dsp:spPr>
        <a:xfrm>
          <a:off x="4222856" y="25539"/>
          <a:ext cx="1612687" cy="1612687"/>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4625F7-6EEE-402C-AD3B-F38EEAD1C45B}">
      <dsp:nvSpPr>
        <dsp:cNvPr id="0" name=""/>
        <dsp:cNvSpPr/>
      </dsp:nvSpPr>
      <dsp:spPr>
        <a:xfrm>
          <a:off x="4566543" y="369227"/>
          <a:ext cx="925312" cy="9253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69BAE0B-D99F-4E59-A531-5A697C0D32F3}">
      <dsp:nvSpPr>
        <dsp:cNvPr id="0" name=""/>
        <dsp:cNvSpPr/>
      </dsp:nvSpPr>
      <dsp:spPr>
        <a:xfrm>
          <a:off x="3707324" y="2140540"/>
          <a:ext cx="2643750" cy="16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a:t>Documents are expected to maintained and controlled as they transition to records. No record can be altered to conceal or misrepresent the underlying transaction represented.</a:t>
          </a:r>
        </a:p>
        <a:p>
          <a:pPr marL="0" lvl="0" indent="0" algn="ctr" defTabSz="488950">
            <a:lnSpc>
              <a:spcPct val="90000"/>
            </a:lnSpc>
            <a:spcBef>
              <a:spcPct val="0"/>
            </a:spcBef>
            <a:spcAft>
              <a:spcPct val="35000"/>
            </a:spcAft>
            <a:buNone/>
            <a:defRPr cap="all"/>
          </a:pPr>
          <a:r>
            <a:rPr lang="en-US" sz="1100" kern="1200" dirty="0"/>
            <a:t>never destroy or alter any documents, lie to or mislead an inspector, or obstruct the collection of information</a:t>
          </a:r>
        </a:p>
      </dsp:txBody>
      <dsp:txXfrm>
        <a:off x="3707324" y="2140540"/>
        <a:ext cx="2643750" cy="1620000"/>
      </dsp:txXfrm>
    </dsp:sp>
    <dsp:sp modelId="{BDD23756-65C0-45B2-8B0E-D3077E20E71A}">
      <dsp:nvSpPr>
        <dsp:cNvPr id="0" name=""/>
        <dsp:cNvSpPr/>
      </dsp:nvSpPr>
      <dsp:spPr>
        <a:xfrm>
          <a:off x="7329262" y="25539"/>
          <a:ext cx="1612687" cy="1612687"/>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C60E1F-3472-44AB-9E68-A9D4B768FA86}">
      <dsp:nvSpPr>
        <dsp:cNvPr id="0" name=""/>
        <dsp:cNvSpPr/>
      </dsp:nvSpPr>
      <dsp:spPr>
        <a:xfrm>
          <a:off x="7672950" y="369227"/>
          <a:ext cx="925312" cy="9253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8498C77-903B-4D07-B0F0-C2CB47FFFEC4}">
      <dsp:nvSpPr>
        <dsp:cNvPr id="0" name=""/>
        <dsp:cNvSpPr/>
      </dsp:nvSpPr>
      <dsp:spPr>
        <a:xfrm>
          <a:off x="6813731" y="2140540"/>
          <a:ext cx="2643750" cy="16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a:t>Any handwritten correction/note must have a single line through it accompanied with initials and date if internal to TMC LLC. Similar changes from suppliers must have a single line through it accompanied by an official signature, legible printed name and date of correction.</a:t>
          </a:r>
        </a:p>
      </dsp:txBody>
      <dsp:txXfrm>
        <a:off x="6813731" y="2140540"/>
        <a:ext cx="2643750" cy="1620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BE035-4434-4B94-A3CD-2BC7225C0D9A}">
      <dsp:nvSpPr>
        <dsp:cNvPr id="0" name=""/>
        <dsp:cNvSpPr/>
      </dsp:nvSpPr>
      <dsp:spPr>
        <a:xfrm>
          <a:off x="0" y="462"/>
          <a:ext cx="10058399" cy="108147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56EF9B-F1E0-46EC-9C96-3B18EF840164}">
      <dsp:nvSpPr>
        <dsp:cNvPr id="0" name=""/>
        <dsp:cNvSpPr/>
      </dsp:nvSpPr>
      <dsp:spPr>
        <a:xfrm>
          <a:off x="327145" y="243793"/>
          <a:ext cx="594810" cy="5948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09FBC6B-74A9-487C-9696-264C509B35D1}">
      <dsp:nvSpPr>
        <dsp:cNvPr id="0" name=""/>
        <dsp:cNvSpPr/>
      </dsp:nvSpPr>
      <dsp:spPr>
        <a:xfrm>
          <a:off x="1249101" y="462"/>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755650">
            <a:lnSpc>
              <a:spcPct val="100000"/>
            </a:lnSpc>
            <a:spcBef>
              <a:spcPct val="0"/>
            </a:spcBef>
            <a:spcAft>
              <a:spcPct val="35000"/>
            </a:spcAft>
            <a:buNone/>
          </a:pPr>
          <a:r>
            <a:rPr lang="en-US" sz="1700" kern="1200" dirty="0"/>
            <a:t>Commensurate with the size and nature of their business, Thaler Machine Company, LLC expects suppliers to have management systems in place to support compliance with laws, regulations, and the expectations related to or addressed expressly within this Supplier Code of Conduct. </a:t>
          </a:r>
        </a:p>
      </dsp:txBody>
      <dsp:txXfrm>
        <a:off x="1249101" y="462"/>
        <a:ext cx="8809298" cy="1081473"/>
      </dsp:txXfrm>
    </dsp:sp>
    <dsp:sp modelId="{6A77E62C-0B41-438E-896B-590555B584A6}">
      <dsp:nvSpPr>
        <dsp:cNvPr id="0" name=""/>
        <dsp:cNvSpPr/>
      </dsp:nvSpPr>
      <dsp:spPr>
        <a:xfrm>
          <a:off x="0" y="1352303"/>
          <a:ext cx="10058399" cy="10814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464972-7EDC-4781-ACE2-4A729AE27399}">
      <dsp:nvSpPr>
        <dsp:cNvPr id="0" name=""/>
        <dsp:cNvSpPr/>
      </dsp:nvSpPr>
      <dsp:spPr>
        <a:xfrm>
          <a:off x="327145" y="1595634"/>
          <a:ext cx="594810" cy="59481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BB33F9-9721-414A-BD12-23B0B8CE4301}">
      <dsp:nvSpPr>
        <dsp:cNvPr id="0" name=""/>
        <dsp:cNvSpPr/>
      </dsp:nvSpPr>
      <dsp:spPr>
        <a:xfrm>
          <a:off x="1249101" y="1352303"/>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755650">
            <a:lnSpc>
              <a:spcPct val="100000"/>
            </a:lnSpc>
            <a:spcBef>
              <a:spcPct val="0"/>
            </a:spcBef>
            <a:spcAft>
              <a:spcPct val="35000"/>
            </a:spcAft>
            <a:buNone/>
          </a:pPr>
          <a:r>
            <a:rPr lang="en-US" sz="1700" kern="1200"/>
            <a:t>This should include measures to address their compliance within these standards and take appropriate action to correct identified deficiencies. </a:t>
          </a:r>
        </a:p>
      </dsp:txBody>
      <dsp:txXfrm>
        <a:off x="1249101" y="1352303"/>
        <a:ext cx="8809298" cy="1081473"/>
      </dsp:txXfrm>
    </dsp:sp>
    <dsp:sp modelId="{7A505B3C-F442-4B8F-B76E-52733FEB9894}">
      <dsp:nvSpPr>
        <dsp:cNvPr id="0" name=""/>
        <dsp:cNvSpPr/>
      </dsp:nvSpPr>
      <dsp:spPr>
        <a:xfrm>
          <a:off x="0" y="2704144"/>
          <a:ext cx="10058399" cy="108147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8ECFF8-02D8-4045-9367-8EF4BAFEE9B7}">
      <dsp:nvSpPr>
        <dsp:cNvPr id="0" name=""/>
        <dsp:cNvSpPr/>
      </dsp:nvSpPr>
      <dsp:spPr>
        <a:xfrm>
          <a:off x="327145" y="2947476"/>
          <a:ext cx="594810" cy="59481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D04692E-C661-4204-A574-0A046618B419}">
      <dsp:nvSpPr>
        <dsp:cNvPr id="0" name=""/>
        <dsp:cNvSpPr/>
      </dsp:nvSpPr>
      <dsp:spPr>
        <a:xfrm>
          <a:off x="1249101" y="2704144"/>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755650">
            <a:lnSpc>
              <a:spcPct val="100000"/>
            </a:lnSpc>
            <a:spcBef>
              <a:spcPct val="0"/>
            </a:spcBef>
            <a:spcAft>
              <a:spcPct val="35000"/>
            </a:spcAft>
            <a:buNone/>
          </a:pPr>
          <a:r>
            <a:rPr lang="en-US" sz="1700" kern="1200"/>
            <a:t>We encourage our suppliers to implement their own written code of conduct and to flow down the principles of a code of conduct to the entities that furnish them with goods and services. </a:t>
          </a:r>
        </a:p>
      </dsp:txBody>
      <dsp:txXfrm>
        <a:off x="1249101" y="2704144"/>
        <a:ext cx="8809298" cy="108147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64AB02-2263-41BE-966A-C422CF779D79}">
      <dsp:nvSpPr>
        <dsp:cNvPr id="0" name=""/>
        <dsp:cNvSpPr/>
      </dsp:nvSpPr>
      <dsp:spPr>
        <a:xfrm>
          <a:off x="113820" y="101776"/>
          <a:ext cx="2286223" cy="1371733"/>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Learn the details of the policies that specifically impact your work assignments</a:t>
          </a:r>
        </a:p>
      </dsp:txBody>
      <dsp:txXfrm>
        <a:off x="113820" y="101776"/>
        <a:ext cx="2286223" cy="1371733"/>
      </dsp:txXfrm>
    </dsp:sp>
    <dsp:sp modelId="{3A8FAC4B-9C1A-4134-94EB-B022D593FAFA}">
      <dsp:nvSpPr>
        <dsp:cNvPr id="0" name=""/>
        <dsp:cNvSpPr/>
      </dsp:nvSpPr>
      <dsp:spPr>
        <a:xfrm>
          <a:off x="2628665" y="101776"/>
          <a:ext cx="2286223" cy="1371733"/>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Use the resources available for guidance and assistance</a:t>
          </a:r>
        </a:p>
      </dsp:txBody>
      <dsp:txXfrm>
        <a:off x="2628665" y="101776"/>
        <a:ext cx="2286223" cy="1371733"/>
      </dsp:txXfrm>
    </dsp:sp>
    <dsp:sp modelId="{C693B8AE-1F5B-4B0D-A4D7-1422B9505F5D}">
      <dsp:nvSpPr>
        <dsp:cNvPr id="0" name=""/>
        <dsp:cNvSpPr/>
      </dsp:nvSpPr>
      <dsp:spPr>
        <a:xfrm>
          <a:off x="5143511" y="101776"/>
          <a:ext cx="2286223" cy="1371733"/>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Take the training required to do your job</a:t>
          </a:r>
        </a:p>
      </dsp:txBody>
      <dsp:txXfrm>
        <a:off x="5143511" y="101776"/>
        <a:ext cx="2286223" cy="1371733"/>
      </dsp:txXfrm>
    </dsp:sp>
    <dsp:sp modelId="{37B40A7A-1BD5-4588-9ACA-C5C64179F24E}">
      <dsp:nvSpPr>
        <dsp:cNvPr id="0" name=""/>
        <dsp:cNvSpPr/>
      </dsp:nvSpPr>
      <dsp:spPr>
        <a:xfrm>
          <a:off x="7658356" y="101776"/>
          <a:ext cx="2286223" cy="1371733"/>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Perform your job in accordance with our business ethics standards</a:t>
          </a:r>
        </a:p>
      </dsp:txBody>
      <dsp:txXfrm>
        <a:off x="7658356" y="101776"/>
        <a:ext cx="2286223" cy="1371733"/>
      </dsp:txXfrm>
    </dsp:sp>
    <dsp:sp modelId="{4D1D1460-0952-4CD7-A856-319033D5A29B}">
      <dsp:nvSpPr>
        <dsp:cNvPr id="0" name=""/>
        <dsp:cNvSpPr/>
      </dsp:nvSpPr>
      <dsp:spPr>
        <a:xfrm>
          <a:off x="2469" y="2247911"/>
          <a:ext cx="2286223" cy="1371733"/>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Hold co-workers accountable for ethical work standards</a:t>
          </a:r>
        </a:p>
      </dsp:txBody>
      <dsp:txXfrm>
        <a:off x="2469" y="2247911"/>
        <a:ext cx="2286223" cy="1371733"/>
      </dsp:txXfrm>
    </dsp:sp>
    <dsp:sp modelId="{BE469134-6A22-46CB-9885-A1583A457A57}">
      <dsp:nvSpPr>
        <dsp:cNvPr id="0" name=""/>
        <dsp:cNvSpPr/>
      </dsp:nvSpPr>
      <dsp:spPr>
        <a:xfrm>
          <a:off x="2517315" y="2247911"/>
          <a:ext cx="2286223" cy="1371733"/>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Share concerns about possible ethical misconduct with your supervisor or another member of management</a:t>
          </a:r>
        </a:p>
      </dsp:txBody>
      <dsp:txXfrm>
        <a:off x="2517315" y="2247911"/>
        <a:ext cx="2286223" cy="1371733"/>
      </dsp:txXfrm>
    </dsp:sp>
    <dsp:sp modelId="{57D647AB-A81D-46FF-AE33-77DECEBE6D4E}">
      <dsp:nvSpPr>
        <dsp:cNvPr id="0" name=""/>
        <dsp:cNvSpPr/>
      </dsp:nvSpPr>
      <dsp:spPr>
        <a:xfrm>
          <a:off x="5032160" y="2247911"/>
          <a:ext cx="2286223" cy="1371733"/>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Cooperate with any investigations about a reported ethics or compliance matter </a:t>
          </a:r>
        </a:p>
      </dsp:txBody>
      <dsp:txXfrm>
        <a:off x="5032160" y="2247911"/>
        <a:ext cx="2286223" cy="1371733"/>
      </dsp:txXfrm>
    </dsp:sp>
    <dsp:sp modelId="{1C2BD5F6-FE5C-4B12-9413-736AC99A37CE}">
      <dsp:nvSpPr>
        <dsp:cNvPr id="0" name=""/>
        <dsp:cNvSpPr/>
      </dsp:nvSpPr>
      <dsp:spPr>
        <a:xfrm>
          <a:off x="7547006" y="1702132"/>
          <a:ext cx="2508924" cy="2463291"/>
        </a:xfrm>
        <a:prstGeom prst="octagon">
          <a:avLst/>
        </a:prstGeom>
        <a:solidFill>
          <a:srgbClr val="FF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When uncertain about the right course of conduct, </a:t>
          </a:r>
          <a:r>
            <a:rPr lang="en-US" sz="1600" b="1" kern="1200" dirty="0"/>
            <a:t>STOP! </a:t>
          </a:r>
          <a:r>
            <a:rPr lang="en-US" sz="1600" kern="1200" dirty="0"/>
            <a:t>ask questions and get answers before you act.</a:t>
          </a:r>
        </a:p>
      </dsp:txBody>
      <dsp:txXfrm>
        <a:off x="7907743" y="2062869"/>
        <a:ext cx="1787450" cy="174181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68A636-6CEE-492D-BFD2-914BB6A2011B}">
      <dsp:nvSpPr>
        <dsp:cNvPr id="0" name=""/>
        <dsp:cNvSpPr/>
      </dsp:nvSpPr>
      <dsp:spPr>
        <a:xfrm>
          <a:off x="2946"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95AC68-0D14-47F5-B0A3-9AB34D535019}">
      <dsp:nvSpPr>
        <dsp:cNvPr id="0" name=""/>
        <dsp:cNvSpPr/>
      </dsp:nvSpPr>
      <dsp:spPr>
        <a:xfrm>
          <a:off x="236726"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7030A0"/>
              </a:solidFill>
            </a:rPr>
            <a:t>Thaler Machine Company, LLC </a:t>
          </a:r>
          <a:r>
            <a:rPr lang="en-US" sz="1300" kern="1200" dirty="0"/>
            <a:t>is proud of its name and reputation. As we have no sales team, perception is critical to our continuing success. </a:t>
          </a:r>
        </a:p>
      </dsp:txBody>
      <dsp:txXfrm>
        <a:off x="275858" y="1375193"/>
        <a:ext cx="2025748" cy="1257784"/>
      </dsp:txXfrm>
    </dsp:sp>
    <dsp:sp modelId="{BFD501E9-3B8C-467F-9CAF-6A827012ABFB}">
      <dsp:nvSpPr>
        <dsp:cNvPr id="0" name=""/>
        <dsp:cNvSpPr/>
      </dsp:nvSpPr>
      <dsp:spPr>
        <a:xfrm>
          <a:off x="2574518"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243355-06BD-4CBC-96B0-89A8F2512659}">
      <dsp:nvSpPr>
        <dsp:cNvPr id="0" name=""/>
        <dsp:cNvSpPr/>
      </dsp:nvSpPr>
      <dsp:spPr>
        <a:xfrm>
          <a:off x="2808297"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We provide accurate and timely information about our business to our investors, the media, and the general public.</a:t>
          </a:r>
        </a:p>
      </dsp:txBody>
      <dsp:txXfrm>
        <a:off x="2847429" y="1375193"/>
        <a:ext cx="2025748" cy="1257784"/>
      </dsp:txXfrm>
    </dsp:sp>
    <dsp:sp modelId="{D2EA2340-B559-410F-B2A3-39DC7979539C}">
      <dsp:nvSpPr>
        <dsp:cNvPr id="0" name=""/>
        <dsp:cNvSpPr/>
      </dsp:nvSpPr>
      <dsp:spPr>
        <a:xfrm>
          <a:off x="5146089"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61B7C4-EED8-4FF7-9BD7-FB568DFD0E67}">
      <dsp:nvSpPr>
        <dsp:cNvPr id="0" name=""/>
        <dsp:cNvSpPr/>
      </dsp:nvSpPr>
      <dsp:spPr>
        <a:xfrm>
          <a:off x="5379868"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We are very thoughtful about what we say when releasing information publicly.</a:t>
          </a:r>
        </a:p>
      </dsp:txBody>
      <dsp:txXfrm>
        <a:off x="5419000" y="1375193"/>
        <a:ext cx="2025748" cy="1257784"/>
      </dsp:txXfrm>
    </dsp:sp>
    <dsp:sp modelId="{E54AE183-8DDE-4DF2-B70A-3304198038E6}">
      <dsp:nvSpPr>
        <dsp:cNvPr id="0" name=""/>
        <dsp:cNvSpPr/>
      </dsp:nvSpPr>
      <dsp:spPr>
        <a:xfrm>
          <a:off x="7717661" y="1113970"/>
          <a:ext cx="2104012" cy="133604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9FEDEE-CB59-4810-ACE6-4C95302A4A9B}">
      <dsp:nvSpPr>
        <dsp:cNvPr id="0" name=""/>
        <dsp:cNvSpPr/>
      </dsp:nvSpPr>
      <dsp:spPr>
        <a:xfrm>
          <a:off x="7951440" y="1336061"/>
          <a:ext cx="2104012" cy="13360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If you receive an inquiry from the media, notify the CEO of TMC LLC and let them respond.</a:t>
          </a:r>
        </a:p>
      </dsp:txBody>
      <dsp:txXfrm>
        <a:off x="7990572" y="1375193"/>
        <a:ext cx="2025748" cy="12577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710128-E193-4141-BB81-454D158F1E4B}">
      <dsp:nvSpPr>
        <dsp:cNvPr id="0" name=""/>
        <dsp:cNvSpPr/>
      </dsp:nvSpPr>
      <dsp:spPr>
        <a:xfrm>
          <a:off x="0" y="304798"/>
          <a:ext cx="6797675" cy="2499997"/>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TMC LLC  suppliers must </a:t>
          </a:r>
          <a:r>
            <a:rPr lang="en-US" sz="1400" kern="1200" dirty="0">
              <a:solidFill>
                <a:prstClr val="white"/>
              </a:solidFill>
              <a:latin typeface="Calibri" panose="020F0502020204030204"/>
              <a:ea typeface="+mn-ea"/>
              <a:cs typeface="+mn-cs"/>
            </a:rPr>
            <a:t>comply with the U.S. Foreign Corrupt Practices Act stating among other items, it is unlawful for a U.S. person or company to offer, pay, or promise to pay money or anything of value to any foreign official for the purpose of obtaining or retaining business. Other applicable anti-corruption laws directives and/or regulations that govern operations also apply. </a:t>
          </a:r>
        </a:p>
      </dsp:txBody>
      <dsp:txXfrm>
        <a:off x="122040" y="426838"/>
        <a:ext cx="6553595" cy="2255917"/>
      </dsp:txXfrm>
    </dsp:sp>
    <dsp:sp modelId="{ABB445A9-B37A-4297-9E62-C26274C2E4CF}">
      <dsp:nvSpPr>
        <dsp:cNvPr id="0" name=""/>
        <dsp:cNvSpPr/>
      </dsp:nvSpPr>
      <dsp:spPr>
        <a:xfrm>
          <a:off x="0" y="2845116"/>
          <a:ext cx="6797675" cy="2499997"/>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Improper Payments/ Business Courtesies</a:t>
          </a:r>
        </a:p>
        <a:p>
          <a:pPr marL="0" lvl="0" indent="0" algn="l" defTabSz="622300">
            <a:lnSpc>
              <a:spcPct val="90000"/>
            </a:lnSpc>
            <a:spcBef>
              <a:spcPct val="0"/>
            </a:spcBef>
            <a:spcAft>
              <a:spcPct val="35000"/>
            </a:spcAft>
            <a:buNone/>
          </a:pPr>
          <a:r>
            <a:rPr lang="en-US" sz="1400" kern="1200" dirty="0"/>
            <a:t>Our suppliers must refrain from offering or making any payments of money or anything of value (including kickbacks, favors, gifts, gratuities, entertainment, travel, political contributions, charitable donations or other business courtesies) to customers, government officials, political parties, candidates for public office, charities, or other business-related parties that could be considered to improperly influence business decisions.</a:t>
          </a:r>
        </a:p>
        <a:p>
          <a:pPr marL="0" lvl="0" indent="0" algn="l" defTabSz="622300">
            <a:lnSpc>
              <a:spcPct val="90000"/>
            </a:lnSpc>
            <a:spcBef>
              <a:spcPct val="0"/>
            </a:spcBef>
            <a:spcAft>
              <a:spcPct val="35000"/>
            </a:spcAft>
            <a:buNone/>
          </a:pPr>
          <a:r>
            <a:rPr lang="en-US" sz="1400" kern="1200" dirty="0"/>
            <a:t>This includes a prohibition on facilitating payments intended to expedite or secure performance of a routine governmental action like obtaining a visa or customs clearance, except in situations where there is an imminent threat to personal health or safety. </a:t>
          </a:r>
        </a:p>
      </dsp:txBody>
      <dsp:txXfrm>
        <a:off x="122040" y="2967156"/>
        <a:ext cx="6553595" cy="22559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710128-E193-4141-BB81-454D158F1E4B}">
      <dsp:nvSpPr>
        <dsp:cNvPr id="0" name=""/>
        <dsp:cNvSpPr/>
      </dsp:nvSpPr>
      <dsp:spPr>
        <a:xfrm>
          <a:off x="0" y="563930"/>
          <a:ext cx="6797675" cy="216742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accent1"/>
              </a:solidFill>
            </a:rPr>
            <a:t>Anti-Trust</a:t>
          </a:r>
        </a:p>
        <a:p>
          <a:pPr marL="0" lvl="0" indent="0" algn="l" defTabSz="889000">
            <a:lnSpc>
              <a:spcPct val="90000"/>
            </a:lnSpc>
            <a:spcBef>
              <a:spcPct val="0"/>
            </a:spcBef>
            <a:spcAft>
              <a:spcPct val="35000"/>
            </a:spcAft>
            <a:buNone/>
          </a:pPr>
          <a:r>
            <a:rPr lang="en-US" sz="2000" kern="1200" dirty="0"/>
            <a:t>All TMC LLC associates and suppliers must comply with anti-competition and· antitrust laws and are prohibited from fixing prices, colluding or rigging bids with competitors, allocating customers or markets with competitors, or exchanging any pricing information with our competitors. </a:t>
          </a:r>
          <a:endParaRPr lang="en-US" sz="2000" kern="1200" dirty="0">
            <a:solidFill>
              <a:prstClr val="white"/>
            </a:solidFill>
            <a:latin typeface="Calibri" panose="020F0502020204030204"/>
            <a:ea typeface="+mn-ea"/>
            <a:cs typeface="+mn-cs"/>
          </a:endParaRPr>
        </a:p>
      </dsp:txBody>
      <dsp:txXfrm>
        <a:off x="105805" y="669735"/>
        <a:ext cx="6586065" cy="1955815"/>
      </dsp:txXfrm>
    </dsp:sp>
    <dsp:sp modelId="{23E544E8-9BDE-4E5C-B80D-221F95E4567C}">
      <dsp:nvSpPr>
        <dsp:cNvPr id="0" name=""/>
        <dsp:cNvSpPr/>
      </dsp:nvSpPr>
      <dsp:spPr>
        <a:xfrm>
          <a:off x="0" y="2918556"/>
          <a:ext cx="6797675" cy="2167425"/>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solidFill>
                <a:schemeClr val="accent1"/>
              </a:solidFill>
            </a:rPr>
            <a:t>Due </a:t>
          </a:r>
          <a:r>
            <a:rPr lang="en-US" sz="2000" kern="1200" dirty="0">
              <a:solidFill>
                <a:schemeClr val="accent1"/>
              </a:solidFill>
            </a:rPr>
            <a:t>Diligence</a:t>
          </a:r>
        </a:p>
        <a:p>
          <a:pPr marL="0" lvl="0" indent="0" algn="l" defTabSz="889000">
            <a:lnSpc>
              <a:spcPct val="90000"/>
            </a:lnSpc>
            <a:spcBef>
              <a:spcPct val="0"/>
            </a:spcBef>
            <a:spcAft>
              <a:spcPct val="35000"/>
            </a:spcAft>
            <a:buNone/>
          </a:pPr>
          <a:r>
            <a:rPr lang="en-US" sz="2000" kern="1200" dirty="0"/>
            <a:t>TMC LLC shall and expects our suppliers to exert appropriate due diligence and monitoring to prevent and detect corruption in all business arrangements, including partnerships, joint ventures, offset agreements, and the engagement of third parties. </a:t>
          </a:r>
          <a:endParaRPr lang="en-US" sz="2000" kern="1200" dirty="0">
            <a:solidFill>
              <a:prstClr val="white"/>
            </a:solidFill>
            <a:latin typeface="Calibri" panose="020F0502020204030204"/>
            <a:ea typeface="+mn-ea"/>
            <a:cs typeface="+mn-cs"/>
          </a:endParaRPr>
        </a:p>
      </dsp:txBody>
      <dsp:txXfrm>
        <a:off x="105805" y="3024361"/>
        <a:ext cx="6586065" cy="19558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BECCEA-3D21-407A-BA11-5CC13C780503}">
      <dsp:nvSpPr>
        <dsp:cNvPr id="0" name=""/>
        <dsp:cNvSpPr/>
      </dsp:nvSpPr>
      <dsp:spPr>
        <a:xfrm>
          <a:off x="0" y="185436"/>
          <a:ext cx="6797675" cy="5279039"/>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D. Insider Trading</a:t>
          </a:r>
        </a:p>
        <a:p>
          <a:pPr marL="0" lvl="0" indent="0" algn="l" defTabSz="1066800">
            <a:lnSpc>
              <a:spcPct val="90000"/>
            </a:lnSpc>
            <a:spcBef>
              <a:spcPct val="0"/>
            </a:spcBef>
            <a:spcAft>
              <a:spcPct val="35000"/>
            </a:spcAft>
            <a:buNone/>
          </a:pPr>
          <a:r>
            <a:rPr lang="en-US" sz="2400" kern="1200" dirty="0"/>
            <a:t>Thaler Machine Company, LLC expects our associates and all suppliers to not use material, non-public information obtained in the course of business as the basis for trading or for enabling others to trade in the securities of any company.</a:t>
          </a:r>
        </a:p>
        <a:p>
          <a:pPr marL="0" lvl="0" indent="0" algn="l" defTabSz="1066800">
            <a:lnSpc>
              <a:spcPct val="90000"/>
            </a:lnSpc>
            <a:spcBef>
              <a:spcPct val="0"/>
            </a:spcBef>
            <a:spcAft>
              <a:spcPct val="35000"/>
            </a:spcAft>
            <a:buNone/>
          </a:pPr>
          <a:r>
            <a:rPr lang="en-US" sz="2400" kern="1200" dirty="0"/>
            <a:t>Never make securities trades based on non-public information</a:t>
          </a:r>
        </a:p>
        <a:p>
          <a:pPr marL="0" lvl="0" indent="0" algn="l" defTabSz="1066800">
            <a:lnSpc>
              <a:spcPct val="90000"/>
            </a:lnSpc>
            <a:spcBef>
              <a:spcPct val="0"/>
            </a:spcBef>
            <a:spcAft>
              <a:spcPct val="35000"/>
            </a:spcAft>
            <a:buNone/>
          </a:pPr>
          <a:r>
            <a:rPr lang="en-US" sz="2400" kern="1200" dirty="0"/>
            <a:t>Never tell others to make securities trades based on non-public information</a:t>
          </a:r>
        </a:p>
        <a:p>
          <a:pPr marL="0" lvl="0" indent="0" algn="l" defTabSz="1066800">
            <a:lnSpc>
              <a:spcPct val="90000"/>
            </a:lnSpc>
            <a:spcBef>
              <a:spcPct val="0"/>
            </a:spcBef>
            <a:spcAft>
              <a:spcPct val="35000"/>
            </a:spcAft>
            <a:buNone/>
          </a:pPr>
          <a:r>
            <a:rPr lang="en-US" sz="2400" kern="1200" dirty="0"/>
            <a:t>Do not pass insider information to someone who has no need to know </a:t>
          </a:r>
        </a:p>
      </dsp:txBody>
      <dsp:txXfrm>
        <a:off x="257701" y="443137"/>
        <a:ext cx="6282273" cy="47636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AD561-903C-41B7-9B5C-CC0C2A042BAC}">
      <dsp:nvSpPr>
        <dsp:cNvPr id="0" name=""/>
        <dsp:cNvSpPr/>
      </dsp:nvSpPr>
      <dsp:spPr>
        <a:xfrm>
          <a:off x="0" y="103491"/>
          <a:ext cx="6797675" cy="104480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All International Trafficking in Arms Regulated (ITAR) or Export Administration Regulated (EAR) information must only be seen by a US citizen</a:t>
          </a:r>
        </a:p>
      </dsp:txBody>
      <dsp:txXfrm>
        <a:off x="51003" y="154494"/>
        <a:ext cx="6695669" cy="942803"/>
      </dsp:txXfrm>
    </dsp:sp>
    <dsp:sp modelId="{DE88168D-D122-48F7-9E11-9AA78CC5B8BB}">
      <dsp:nvSpPr>
        <dsp:cNvPr id="0" name=""/>
        <dsp:cNvSpPr/>
      </dsp:nvSpPr>
      <dsp:spPr>
        <a:xfrm>
          <a:off x="0" y="1203021"/>
          <a:ext cx="6797675" cy="1044809"/>
        </a:xfrm>
        <a:prstGeom prst="roundRect">
          <a:avLst/>
        </a:prstGeom>
        <a:solidFill>
          <a:schemeClr val="accent2">
            <a:hueOff val="9759"/>
            <a:satOff val="-6719"/>
            <a:lumOff val="-171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Be careful not to share any proprietary information with anyone without need to know and who are authorized</a:t>
          </a:r>
        </a:p>
      </dsp:txBody>
      <dsp:txXfrm>
        <a:off x="51003" y="1254024"/>
        <a:ext cx="6695669" cy="942803"/>
      </dsp:txXfrm>
    </dsp:sp>
    <dsp:sp modelId="{427C9255-03B0-4BB0-AB0A-DB387E38583D}">
      <dsp:nvSpPr>
        <dsp:cNvPr id="0" name=""/>
        <dsp:cNvSpPr/>
      </dsp:nvSpPr>
      <dsp:spPr>
        <a:xfrm>
          <a:off x="0" y="2302551"/>
          <a:ext cx="6797675" cy="1044809"/>
        </a:xfrm>
        <a:prstGeom prst="roundRect">
          <a:avLst/>
        </a:prstGeom>
        <a:solidFill>
          <a:schemeClr val="accent2">
            <a:hueOff val="19519"/>
            <a:satOff val="-13438"/>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All persons have a continuing obligation to protect classified information. </a:t>
          </a:r>
        </a:p>
      </dsp:txBody>
      <dsp:txXfrm>
        <a:off x="51003" y="2353554"/>
        <a:ext cx="6695669" cy="942803"/>
      </dsp:txXfrm>
    </dsp:sp>
    <dsp:sp modelId="{E600D537-52ED-407C-A6DE-2E86FC7D02EF}">
      <dsp:nvSpPr>
        <dsp:cNvPr id="0" name=""/>
        <dsp:cNvSpPr/>
      </dsp:nvSpPr>
      <dsp:spPr>
        <a:xfrm>
          <a:off x="0" y="3402081"/>
          <a:ext cx="6797675" cy="1044809"/>
        </a:xfrm>
        <a:prstGeom prst="roundRect">
          <a:avLst/>
        </a:prstGeom>
        <a:solidFill>
          <a:schemeClr val="accent2">
            <a:hueOff val="29278"/>
            <a:satOff val="-20157"/>
            <a:lumOff val="-51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No one will seek access to information for which they do not have proper clearance and the need to know. </a:t>
          </a:r>
        </a:p>
      </dsp:txBody>
      <dsp:txXfrm>
        <a:off x="51003" y="3453084"/>
        <a:ext cx="6695669" cy="942803"/>
      </dsp:txXfrm>
    </dsp:sp>
    <dsp:sp modelId="{A73B111C-605A-48B1-87E1-0A2108ABE30C}">
      <dsp:nvSpPr>
        <dsp:cNvPr id="0" name=""/>
        <dsp:cNvSpPr/>
      </dsp:nvSpPr>
      <dsp:spPr>
        <a:xfrm>
          <a:off x="0" y="4501611"/>
          <a:ext cx="6797675" cy="1044809"/>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It is everyone’s responsibility to follow all company and government procedures for handling classified information.</a:t>
          </a:r>
        </a:p>
      </dsp:txBody>
      <dsp:txXfrm>
        <a:off x="51003" y="4552614"/>
        <a:ext cx="6695669" cy="9428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8C06B6-55BF-42A3-A4B6-B2000731091B}">
      <dsp:nvSpPr>
        <dsp:cNvPr id="0" name=""/>
        <dsp:cNvSpPr/>
      </dsp:nvSpPr>
      <dsp:spPr>
        <a:xfrm>
          <a:off x="0" y="3348"/>
          <a:ext cx="10058399" cy="1125393"/>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Thaler Machine Company, LLC expects all associates and all suppliers to operate in a manner that actively manages risk, minimizes waste, and protects the environment. </a:t>
          </a:r>
        </a:p>
      </dsp:txBody>
      <dsp:txXfrm>
        <a:off x="54937" y="58285"/>
        <a:ext cx="9948525" cy="1015519"/>
      </dsp:txXfrm>
    </dsp:sp>
    <dsp:sp modelId="{3141F88C-4850-4B75-8DAD-54F131F105E2}">
      <dsp:nvSpPr>
        <dsp:cNvPr id="0" name=""/>
        <dsp:cNvSpPr/>
      </dsp:nvSpPr>
      <dsp:spPr>
        <a:xfrm>
          <a:off x="0" y="1143142"/>
          <a:ext cx="10058399" cy="1125393"/>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Thaler Machine Company, LLC expects our associates and all suppliers to apply environmental management system principles in order to establish a systematic approach to the management of risks/hazards and opportunities associated with the environment, including potential risk from regulatory non-compliance, reputational loss, and opportunities for business growth through operational and product stewardship. </a:t>
          </a:r>
        </a:p>
      </dsp:txBody>
      <dsp:txXfrm>
        <a:off x="54937" y="1198079"/>
        <a:ext cx="9948525" cy="1015519"/>
      </dsp:txXfrm>
    </dsp:sp>
    <dsp:sp modelId="{EBD7EAE7-42A8-4243-96AE-9BC793079A92}">
      <dsp:nvSpPr>
        <dsp:cNvPr id="0" name=""/>
        <dsp:cNvSpPr/>
      </dsp:nvSpPr>
      <dsp:spPr>
        <a:xfrm>
          <a:off x="0" y="2282936"/>
          <a:ext cx="10058399" cy="1125393"/>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Thaler Machine Company, LLC expects our associates and all  suppliers to comply with all applicable environmental, health and safety laws, regulations, and directives. </a:t>
          </a:r>
        </a:p>
      </dsp:txBody>
      <dsp:txXfrm>
        <a:off x="54937" y="2337873"/>
        <a:ext cx="9948525" cy="1015519"/>
      </dsp:txXfrm>
    </dsp:sp>
    <dsp:sp modelId="{47855EE8-DE9C-48AA-9C84-53D423C9F0FD}">
      <dsp:nvSpPr>
        <dsp:cNvPr id="0" name=""/>
        <dsp:cNvSpPr/>
      </dsp:nvSpPr>
      <dsp:spPr>
        <a:xfrm>
          <a:off x="0" y="3422730"/>
          <a:ext cx="10058399" cy="1125393"/>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Thaler Machine Company, LLC believes all associates and all suppliers must protect the health, safety, and welfare of themselves and other people, visitors who may be affected by their activities. </a:t>
          </a:r>
        </a:p>
      </dsp:txBody>
      <dsp:txXfrm>
        <a:off x="54937" y="3477667"/>
        <a:ext cx="9948525" cy="101551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009C07-C0D2-4E00-8F01-932E938B26F2}">
      <dsp:nvSpPr>
        <dsp:cNvPr id="0" name=""/>
        <dsp:cNvSpPr/>
      </dsp:nvSpPr>
      <dsp:spPr>
        <a:xfrm>
          <a:off x="0" y="3072"/>
          <a:ext cx="10058399" cy="17579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A87F0F-1FDC-48C1-B856-FA56BC814537}">
      <dsp:nvSpPr>
        <dsp:cNvPr id="0" name=""/>
        <dsp:cNvSpPr/>
      </dsp:nvSpPr>
      <dsp:spPr>
        <a:xfrm>
          <a:off x="531766" y="398601"/>
          <a:ext cx="967793" cy="9668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EED097E-B499-441E-98E0-8204B01782C0}">
      <dsp:nvSpPr>
        <dsp:cNvPr id="0" name=""/>
        <dsp:cNvSpPr/>
      </dsp:nvSpPr>
      <dsp:spPr>
        <a:xfrm>
          <a:off x="2031327" y="3072"/>
          <a:ext cx="7938599" cy="1759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227" tIns="186227" rIns="186227" bIns="186227" numCol="1" spcCol="1270" anchor="ctr" anchorCtr="0">
          <a:noAutofit/>
        </a:bodyPr>
        <a:lstStyle/>
        <a:p>
          <a:pPr marL="0" lvl="0" indent="0" algn="l" defTabSz="800100">
            <a:lnSpc>
              <a:spcPct val="100000"/>
            </a:lnSpc>
            <a:spcBef>
              <a:spcPct val="0"/>
            </a:spcBef>
            <a:spcAft>
              <a:spcPct val="35000"/>
            </a:spcAft>
            <a:buNone/>
          </a:pPr>
          <a:r>
            <a:rPr lang="en-US" sz="1800" kern="1200" dirty="0"/>
            <a:t>All TMC LLC associates and suppliers must take due care to ensure their work product meets our company’s and our customer’s quality standards. </a:t>
          </a:r>
        </a:p>
        <a:p>
          <a:pPr marL="0" lvl="0" indent="0" algn="l" defTabSz="800100">
            <a:lnSpc>
              <a:spcPct val="100000"/>
            </a:lnSpc>
            <a:spcBef>
              <a:spcPct val="0"/>
            </a:spcBef>
            <a:spcAft>
              <a:spcPct val="35000"/>
            </a:spcAft>
            <a:buNone/>
          </a:pPr>
          <a:r>
            <a:rPr lang="en-US" sz="1800" kern="1200" dirty="0"/>
            <a:t>We expect our suppliers to have in place quality assurance processes to identify defects and implement corrective actions, and to facilitate the delivery of a product whose quality meets or exceeds the contract requirements. </a:t>
          </a:r>
        </a:p>
      </dsp:txBody>
      <dsp:txXfrm>
        <a:off x="2031327" y="3072"/>
        <a:ext cx="7938599" cy="1759625"/>
      </dsp:txXfrm>
    </dsp:sp>
    <dsp:sp modelId="{963DB192-2D89-4DA6-BF29-1FB99CE74D04}">
      <dsp:nvSpPr>
        <dsp:cNvPr id="0" name=""/>
        <dsp:cNvSpPr/>
      </dsp:nvSpPr>
      <dsp:spPr>
        <a:xfrm>
          <a:off x="0" y="2023382"/>
          <a:ext cx="10058399" cy="17579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46C037-BDB8-4D32-9B9F-E941D598ED6F}">
      <dsp:nvSpPr>
        <dsp:cNvPr id="0" name=""/>
        <dsp:cNvSpPr/>
      </dsp:nvSpPr>
      <dsp:spPr>
        <a:xfrm>
          <a:off x="531766" y="2418911"/>
          <a:ext cx="967793" cy="9668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1453275-421F-456B-B3EC-B3F746554FB0}">
      <dsp:nvSpPr>
        <dsp:cNvPr id="0" name=""/>
        <dsp:cNvSpPr/>
      </dsp:nvSpPr>
      <dsp:spPr>
        <a:xfrm>
          <a:off x="2031327" y="2023382"/>
          <a:ext cx="7938599" cy="1759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227" tIns="186227" rIns="186227" bIns="186227" numCol="1" spcCol="1270" anchor="ctr" anchorCtr="0">
          <a:noAutofit/>
        </a:bodyPr>
        <a:lstStyle/>
        <a:p>
          <a:pPr marL="0" lvl="0" indent="0" algn="l" defTabSz="800100">
            <a:lnSpc>
              <a:spcPct val="100000"/>
            </a:lnSpc>
            <a:spcBef>
              <a:spcPct val="0"/>
            </a:spcBef>
            <a:spcAft>
              <a:spcPct val="35000"/>
            </a:spcAft>
            <a:buNone/>
          </a:pPr>
          <a:r>
            <a:rPr lang="en-US" sz="1800" kern="1200" dirty="0"/>
            <a:t>Thaler Machine Company, LLC expects our suppliers to develop, implement, and maintain methods and processes appropriate to their products to minimize the risk of introducing counterfeit parts and materials into deliverable products in accordance with AS5553 and/or AS6174 . Effective processes should be in place to detect counterfeit parts and materials, provide notification to recipients of counterfeit product(s) when warranted, and exclude them from the delivered product.</a:t>
          </a:r>
        </a:p>
      </dsp:txBody>
      <dsp:txXfrm>
        <a:off x="2031327" y="2023382"/>
        <a:ext cx="7938599" cy="175962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97370-0C13-4456-8C61-FE917EB21192}">
      <dsp:nvSpPr>
        <dsp:cNvPr id="0" name=""/>
        <dsp:cNvSpPr/>
      </dsp:nvSpPr>
      <dsp:spPr>
        <a:xfrm>
          <a:off x="0" y="1694"/>
          <a:ext cx="10119362" cy="993559"/>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kern="1200" dirty="0"/>
            <a:t>The quality of products is crucial to growth and success. All products and services must meet appropriate inspection, testing, and quality criteria in accordance with contract and government requirements. </a:t>
          </a:r>
        </a:p>
      </dsp:txBody>
      <dsp:txXfrm>
        <a:off x="0" y="1694"/>
        <a:ext cx="10119362" cy="993559"/>
      </dsp:txXfrm>
    </dsp:sp>
    <dsp:sp modelId="{DBF5C1D5-7B99-405C-A2C9-650636CCD22E}">
      <dsp:nvSpPr>
        <dsp:cNvPr id="0" name=""/>
        <dsp:cNvSpPr/>
      </dsp:nvSpPr>
      <dsp:spPr>
        <a:xfrm>
          <a:off x="0" y="1044931"/>
          <a:ext cx="10119362" cy="993559"/>
        </a:xfrm>
        <a:prstGeom prst="rect">
          <a:avLst/>
        </a:prstGeom>
        <a:solidFill>
          <a:schemeClr val="accent5">
            <a:hueOff val="1063560"/>
            <a:satOff val="-11946"/>
            <a:lumOff val="-254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n-US" sz="2000" kern="1200" dirty="0"/>
            <a:t>The quality of products is crucial to growth and success. All products and services must meet appropriate inspection, testing, and quality criteria in accordance with contract and government requirements. </a:t>
          </a:r>
        </a:p>
      </dsp:txBody>
      <dsp:txXfrm>
        <a:off x="0" y="1044931"/>
        <a:ext cx="10119362" cy="993559"/>
      </dsp:txXfrm>
    </dsp:sp>
    <dsp:sp modelId="{8A637A0A-C86F-4EEB-80AC-CDD3C7C55335}">
      <dsp:nvSpPr>
        <dsp:cNvPr id="0" name=""/>
        <dsp:cNvSpPr/>
      </dsp:nvSpPr>
      <dsp:spPr>
        <a:xfrm>
          <a:off x="0" y="2088169"/>
          <a:ext cx="10119362" cy="2362674"/>
        </a:xfrm>
        <a:prstGeom prst="rect">
          <a:avLst/>
        </a:prstGeom>
        <a:solidFill>
          <a:schemeClr val="accent5">
            <a:hueOff val="2127120"/>
            <a:satOff val="-23891"/>
            <a:lumOff val="-509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t" anchorCtr="0">
          <a:noAutofit/>
        </a:bodyPr>
        <a:lstStyle/>
        <a:p>
          <a:pPr marL="0" lvl="0" indent="0" algn="l" defTabSz="889000">
            <a:lnSpc>
              <a:spcPct val="90000"/>
            </a:lnSpc>
            <a:spcBef>
              <a:spcPct val="0"/>
            </a:spcBef>
            <a:spcAft>
              <a:spcPct val="35000"/>
            </a:spcAft>
            <a:buNone/>
          </a:pPr>
          <a:r>
            <a:rPr lang="en-US" sz="2000" kern="1200" dirty="0">
              <a:solidFill>
                <a:prstClr val="white"/>
              </a:solidFill>
              <a:latin typeface="Calibri" panose="020F0502020204030204"/>
              <a:ea typeface="+mn-ea"/>
              <a:cs typeface="+mn-cs"/>
            </a:rPr>
            <a:t>Be sure to complete all test and  documentation accurately and promptly. With respect to quality and testing, every person has the following responsibilities:</a:t>
          </a:r>
        </a:p>
        <a:p>
          <a:pPr marL="228600" lvl="1" indent="-228600" algn="l" defTabSz="889000">
            <a:lnSpc>
              <a:spcPct val="90000"/>
            </a:lnSpc>
            <a:spcBef>
              <a:spcPct val="0"/>
            </a:spcBef>
            <a:spcAft>
              <a:spcPct val="15000"/>
            </a:spcAft>
            <a:buChar char="•"/>
          </a:pPr>
          <a:r>
            <a:rPr lang="en-US" sz="2000" kern="1200" dirty="0"/>
            <a:t>Take personal responsibility for ensuring product quality</a:t>
          </a:r>
        </a:p>
        <a:p>
          <a:pPr marL="228600" lvl="1" indent="-228600" algn="l" defTabSz="889000">
            <a:lnSpc>
              <a:spcPct val="90000"/>
            </a:lnSpc>
            <a:spcBef>
              <a:spcPct val="0"/>
            </a:spcBef>
            <a:spcAft>
              <a:spcPct val="15000"/>
            </a:spcAft>
            <a:buChar char="•"/>
          </a:pPr>
          <a:r>
            <a:rPr lang="en-US" sz="2000" kern="1200" dirty="0"/>
            <a:t>Know which tests must be performed</a:t>
          </a:r>
        </a:p>
        <a:p>
          <a:pPr marL="228600" lvl="1" indent="-228600" algn="l" defTabSz="889000">
            <a:lnSpc>
              <a:spcPct val="90000"/>
            </a:lnSpc>
            <a:spcBef>
              <a:spcPct val="0"/>
            </a:spcBef>
            <a:spcAft>
              <a:spcPct val="15000"/>
            </a:spcAft>
            <a:buChar char="•"/>
          </a:pPr>
          <a:r>
            <a:rPr lang="en-US" sz="2000" kern="1200" dirty="0"/>
            <a:t>Know how to carry out these tests</a:t>
          </a:r>
        </a:p>
        <a:p>
          <a:pPr marL="228600" lvl="1" indent="-228600" algn="l" defTabSz="889000">
            <a:lnSpc>
              <a:spcPct val="90000"/>
            </a:lnSpc>
            <a:spcBef>
              <a:spcPct val="0"/>
            </a:spcBef>
            <a:spcAft>
              <a:spcPct val="15000"/>
            </a:spcAft>
            <a:buChar char="•"/>
          </a:pPr>
          <a:r>
            <a:rPr lang="en-US" sz="2000" kern="1200" dirty="0"/>
            <a:t>Record test results completely and accurately</a:t>
          </a:r>
        </a:p>
      </dsp:txBody>
      <dsp:txXfrm>
        <a:off x="0" y="2088169"/>
        <a:ext cx="10119362" cy="236267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9BD64-E5F4-4729-8BCF-671C9C587E78}">
      <dsp:nvSpPr>
        <dsp:cNvPr id="0" name=""/>
        <dsp:cNvSpPr/>
      </dsp:nvSpPr>
      <dsp:spPr>
        <a:xfrm>
          <a:off x="0" y="219422"/>
          <a:ext cx="6797675" cy="1690942"/>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No person involved with TMC LLC business is to engage in offering, giving, asking for, or receiving any form bribery or kickbacks. </a:t>
          </a:r>
        </a:p>
      </dsp:txBody>
      <dsp:txXfrm>
        <a:off x="82545" y="301967"/>
        <a:ext cx="6632585" cy="1525852"/>
      </dsp:txXfrm>
    </dsp:sp>
    <dsp:sp modelId="{AFFB2ED3-3FCF-4A7B-8010-4B18D92B5A06}">
      <dsp:nvSpPr>
        <dsp:cNvPr id="0" name=""/>
        <dsp:cNvSpPr/>
      </dsp:nvSpPr>
      <dsp:spPr>
        <a:xfrm>
          <a:off x="0" y="1979484"/>
          <a:ext cx="6797675" cy="1690942"/>
        </a:xfrm>
        <a:prstGeom prst="roundRect">
          <a:avLst/>
        </a:prstGeom>
        <a:solidFill>
          <a:schemeClr val="accent2">
            <a:hueOff val="19519"/>
            <a:satOff val="-13438"/>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A bribe or kickback is the giving or accepting of money, fees, commissions, credits, gifts, favors, or anything of value that is either directly or indirectly provided in return for favorable treatment. </a:t>
          </a:r>
        </a:p>
      </dsp:txBody>
      <dsp:txXfrm>
        <a:off x="82545" y="2062029"/>
        <a:ext cx="6632585" cy="1525852"/>
      </dsp:txXfrm>
    </dsp:sp>
    <dsp:sp modelId="{7B152250-219B-4556-B099-2BF5AA9E9AE0}">
      <dsp:nvSpPr>
        <dsp:cNvPr id="0" name=""/>
        <dsp:cNvSpPr/>
      </dsp:nvSpPr>
      <dsp:spPr>
        <a:xfrm>
          <a:off x="0" y="3739547"/>
          <a:ext cx="6797675" cy="1690942"/>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Favorable treatment often can appear innocent, such as paying an invoice earlier than normal. However, favorable treatment is illegal when offered in exchange for a gift.</a:t>
          </a:r>
        </a:p>
      </dsp:txBody>
      <dsp:txXfrm>
        <a:off x="82545" y="3822092"/>
        <a:ext cx="6632585" cy="1525852"/>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727192-7A14-47CB-A004-1B01C192AEB2}"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838D4-009F-411F-8533-6145ADA42A8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0900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727192-7A14-47CB-A004-1B01C192AEB2}"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838D4-009F-411F-8533-6145ADA42A8F}" type="slidenum">
              <a:rPr lang="en-US" smtClean="0"/>
              <a:t>‹#›</a:t>
            </a:fld>
            <a:endParaRPr lang="en-US"/>
          </a:p>
        </p:txBody>
      </p:sp>
    </p:spTree>
    <p:extLst>
      <p:ext uri="{BB962C8B-B14F-4D97-AF65-F5344CB8AC3E}">
        <p14:creationId xmlns:p14="http://schemas.microsoft.com/office/powerpoint/2010/main" val="3903271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727192-7A14-47CB-A004-1B01C192AEB2}"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838D4-009F-411F-8533-6145ADA42A8F}" type="slidenum">
              <a:rPr lang="en-US" smtClean="0"/>
              <a:t>‹#›</a:t>
            </a:fld>
            <a:endParaRPr lang="en-US"/>
          </a:p>
        </p:txBody>
      </p:sp>
    </p:spTree>
    <p:extLst>
      <p:ext uri="{BB962C8B-B14F-4D97-AF65-F5344CB8AC3E}">
        <p14:creationId xmlns:p14="http://schemas.microsoft.com/office/powerpoint/2010/main" val="2463412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727192-7A14-47CB-A004-1B01C192AEB2}"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838D4-009F-411F-8533-6145ADA42A8F}" type="slidenum">
              <a:rPr lang="en-US" smtClean="0"/>
              <a:t>‹#›</a:t>
            </a:fld>
            <a:endParaRPr lang="en-US"/>
          </a:p>
        </p:txBody>
      </p:sp>
    </p:spTree>
    <p:extLst>
      <p:ext uri="{BB962C8B-B14F-4D97-AF65-F5344CB8AC3E}">
        <p14:creationId xmlns:p14="http://schemas.microsoft.com/office/powerpoint/2010/main" val="818631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727192-7A14-47CB-A004-1B01C192AEB2}" type="datetimeFigureOut">
              <a:rPr lang="en-US" smtClean="0"/>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838D4-009F-411F-8533-6145ADA42A8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5344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727192-7A14-47CB-A004-1B01C192AEB2}"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838D4-009F-411F-8533-6145ADA42A8F}" type="slidenum">
              <a:rPr lang="en-US" smtClean="0"/>
              <a:t>‹#›</a:t>
            </a:fld>
            <a:endParaRPr lang="en-US"/>
          </a:p>
        </p:txBody>
      </p:sp>
    </p:spTree>
    <p:extLst>
      <p:ext uri="{BB962C8B-B14F-4D97-AF65-F5344CB8AC3E}">
        <p14:creationId xmlns:p14="http://schemas.microsoft.com/office/powerpoint/2010/main" val="2490172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727192-7A14-47CB-A004-1B01C192AEB2}" type="datetimeFigureOut">
              <a:rPr lang="en-US" smtClean="0"/>
              <a:t>4/11/2022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A838D4-009F-411F-8533-6145ADA42A8F}" type="slidenum">
              <a:rPr lang="en-US" smtClean="0"/>
              <a:t>‹#›</a:t>
            </a:fld>
            <a:endParaRPr lang="en-US"/>
          </a:p>
        </p:txBody>
      </p:sp>
    </p:spTree>
    <p:extLst>
      <p:ext uri="{BB962C8B-B14F-4D97-AF65-F5344CB8AC3E}">
        <p14:creationId xmlns:p14="http://schemas.microsoft.com/office/powerpoint/2010/main" val="1167190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727192-7A14-47CB-A004-1B01C192AEB2}" type="datetimeFigureOut">
              <a:rPr lang="en-US" smtClean="0"/>
              <a:t>4/11/2022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A838D4-009F-411F-8533-6145ADA42A8F}" type="slidenum">
              <a:rPr lang="en-US" smtClean="0"/>
              <a:t>‹#›</a:t>
            </a:fld>
            <a:endParaRPr lang="en-US"/>
          </a:p>
        </p:txBody>
      </p:sp>
    </p:spTree>
    <p:extLst>
      <p:ext uri="{BB962C8B-B14F-4D97-AF65-F5344CB8AC3E}">
        <p14:creationId xmlns:p14="http://schemas.microsoft.com/office/powerpoint/2010/main" val="1199976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6727192-7A14-47CB-A004-1B01C192AEB2}" type="datetimeFigureOut">
              <a:rPr lang="en-US" smtClean="0"/>
              <a:t>4/11/2022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7A838D4-009F-411F-8533-6145ADA42A8F}" type="slidenum">
              <a:rPr lang="en-US" smtClean="0"/>
              <a:t>‹#›</a:t>
            </a:fld>
            <a:endParaRPr lang="en-US"/>
          </a:p>
        </p:txBody>
      </p:sp>
    </p:spTree>
    <p:extLst>
      <p:ext uri="{BB962C8B-B14F-4D97-AF65-F5344CB8AC3E}">
        <p14:creationId xmlns:p14="http://schemas.microsoft.com/office/powerpoint/2010/main" val="2346733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6727192-7A14-47CB-A004-1B01C192AEB2}" type="datetimeFigureOut">
              <a:rPr lang="en-US" smtClean="0"/>
              <a:t>4/11/2022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7A838D4-009F-411F-8533-6145ADA42A8F}" type="slidenum">
              <a:rPr lang="en-US" smtClean="0"/>
              <a:t>‹#›</a:t>
            </a:fld>
            <a:endParaRPr lang="en-US"/>
          </a:p>
        </p:txBody>
      </p:sp>
    </p:spTree>
    <p:extLst>
      <p:ext uri="{BB962C8B-B14F-4D97-AF65-F5344CB8AC3E}">
        <p14:creationId xmlns:p14="http://schemas.microsoft.com/office/powerpoint/2010/main" val="882550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727192-7A14-47CB-A004-1B01C192AEB2}" type="datetimeFigureOut">
              <a:rPr lang="en-US" smtClean="0"/>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838D4-009F-411F-8533-6145ADA42A8F}" type="slidenum">
              <a:rPr lang="en-US" smtClean="0"/>
              <a:t>‹#›</a:t>
            </a:fld>
            <a:endParaRPr lang="en-US"/>
          </a:p>
        </p:txBody>
      </p:sp>
    </p:spTree>
    <p:extLst>
      <p:ext uri="{BB962C8B-B14F-4D97-AF65-F5344CB8AC3E}">
        <p14:creationId xmlns:p14="http://schemas.microsoft.com/office/powerpoint/2010/main" val="1662100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6727192-7A14-47CB-A004-1B01C192AEB2}" type="datetimeFigureOut">
              <a:rPr lang="en-US" smtClean="0"/>
              <a:t>4/11/2022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7A838D4-009F-411F-8533-6145ADA42A8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179847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3.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3B0979D-807F-4A63-B12D-3DD37003665C}"/>
              </a:ext>
            </a:extLst>
          </p:cNvPr>
          <p:cNvSpPr>
            <a:spLocks noGrp="1"/>
          </p:cNvSpPr>
          <p:nvPr>
            <p:ph type="subTitle" idx="1"/>
          </p:nvPr>
        </p:nvSpPr>
        <p:spPr>
          <a:xfrm>
            <a:off x="1066800" y="4764506"/>
            <a:ext cx="10058400" cy="1395662"/>
          </a:xfrm>
        </p:spPr>
        <p:txBody>
          <a:bodyPr>
            <a:normAutofit fontScale="77500" lnSpcReduction="20000"/>
          </a:bodyPr>
          <a:lstStyle/>
          <a:p>
            <a:pPr algn="ctr">
              <a:lnSpc>
                <a:spcPct val="120000"/>
              </a:lnSpc>
              <a:spcBef>
                <a:spcPts val="0"/>
              </a:spcBef>
              <a:spcAft>
                <a:spcPts val="0"/>
              </a:spcAft>
            </a:pPr>
            <a:r>
              <a:rPr lang="en-US" sz="1800" dirty="0">
                <a:solidFill>
                  <a:schemeClr val="bg1">
                    <a:lumMod val="50000"/>
                  </a:schemeClr>
                </a:solidFill>
              </a:rPr>
              <a:t>More detailed TMC Standard Operating Procedures (TMC SOP) </a:t>
            </a:r>
          </a:p>
          <a:p>
            <a:pPr algn="ctr">
              <a:lnSpc>
                <a:spcPct val="120000"/>
              </a:lnSpc>
              <a:spcBef>
                <a:spcPts val="0"/>
              </a:spcBef>
              <a:spcAft>
                <a:spcPts val="0"/>
              </a:spcAft>
            </a:pPr>
            <a:r>
              <a:rPr lang="en-US" sz="1800" dirty="0">
                <a:solidFill>
                  <a:schemeClr val="bg1">
                    <a:lumMod val="50000"/>
                  </a:schemeClr>
                </a:solidFill>
              </a:rPr>
              <a:t>take precedence for TMC LLC associates</a:t>
            </a:r>
          </a:p>
          <a:p>
            <a:pPr algn="ctr">
              <a:lnSpc>
                <a:spcPct val="120000"/>
              </a:lnSpc>
              <a:spcBef>
                <a:spcPts val="0"/>
              </a:spcBef>
              <a:spcAft>
                <a:spcPts val="0"/>
              </a:spcAft>
            </a:pPr>
            <a:endParaRPr lang="en-US" sz="1800" dirty="0">
              <a:solidFill>
                <a:schemeClr val="bg1">
                  <a:lumMod val="50000"/>
                </a:schemeClr>
              </a:solidFill>
            </a:endParaRPr>
          </a:p>
          <a:p>
            <a:pPr algn="ctr">
              <a:lnSpc>
                <a:spcPct val="120000"/>
              </a:lnSpc>
              <a:spcBef>
                <a:spcPts val="0"/>
              </a:spcBef>
              <a:spcAft>
                <a:spcPts val="0"/>
              </a:spcAft>
            </a:pPr>
            <a:r>
              <a:rPr lang="en-US" sz="1800" dirty="0">
                <a:solidFill>
                  <a:schemeClr val="bg1">
                    <a:lumMod val="50000"/>
                  </a:schemeClr>
                </a:solidFill>
              </a:rPr>
              <a:t>Applicable TMC LLC General Terms and conditions and </a:t>
            </a:r>
          </a:p>
          <a:p>
            <a:pPr algn="ctr">
              <a:lnSpc>
                <a:spcPct val="120000"/>
              </a:lnSpc>
              <a:spcBef>
                <a:spcPts val="0"/>
              </a:spcBef>
              <a:spcAft>
                <a:spcPts val="0"/>
              </a:spcAft>
            </a:pPr>
            <a:r>
              <a:rPr lang="en-US" sz="1800" dirty="0">
                <a:solidFill>
                  <a:schemeClr val="bg1">
                    <a:lumMod val="50000"/>
                  </a:schemeClr>
                </a:solidFill>
              </a:rPr>
              <a:t>supplemental quality assurance requirements (</a:t>
            </a:r>
            <a:r>
              <a:rPr lang="en-US" sz="1800" dirty="0" err="1">
                <a:solidFill>
                  <a:schemeClr val="bg1">
                    <a:lumMod val="50000"/>
                  </a:schemeClr>
                </a:solidFill>
              </a:rPr>
              <a:t>sqar</a:t>
            </a:r>
            <a:r>
              <a:rPr lang="en-US" sz="1800" dirty="0">
                <a:solidFill>
                  <a:schemeClr val="bg1">
                    <a:lumMod val="50000"/>
                  </a:schemeClr>
                </a:solidFill>
              </a:rPr>
              <a:t>)</a:t>
            </a:r>
          </a:p>
          <a:p>
            <a:pPr algn="ctr">
              <a:lnSpc>
                <a:spcPct val="120000"/>
              </a:lnSpc>
              <a:spcBef>
                <a:spcPts val="0"/>
              </a:spcBef>
              <a:spcAft>
                <a:spcPts val="0"/>
              </a:spcAft>
            </a:pPr>
            <a:r>
              <a:rPr lang="en-US" sz="1800" dirty="0">
                <a:solidFill>
                  <a:schemeClr val="bg1">
                    <a:lumMod val="50000"/>
                  </a:schemeClr>
                </a:solidFill>
              </a:rPr>
              <a:t>Take precedence for TMC </a:t>
            </a:r>
            <a:r>
              <a:rPr lang="en-US" sz="1800" dirty="0" err="1">
                <a:solidFill>
                  <a:schemeClr val="bg1">
                    <a:lumMod val="50000"/>
                  </a:schemeClr>
                </a:solidFill>
              </a:rPr>
              <a:t>llc</a:t>
            </a:r>
            <a:r>
              <a:rPr lang="en-US" sz="1800" dirty="0">
                <a:solidFill>
                  <a:schemeClr val="bg1">
                    <a:lumMod val="50000"/>
                  </a:schemeClr>
                </a:solidFill>
              </a:rPr>
              <a:t> suppliers</a:t>
            </a:r>
          </a:p>
          <a:p>
            <a:endParaRPr lang="en-US" dirty="0">
              <a:solidFill>
                <a:schemeClr val="accent1"/>
              </a:solidFill>
            </a:endParaRPr>
          </a:p>
        </p:txBody>
      </p:sp>
      <p:pic>
        <p:nvPicPr>
          <p:cNvPr id="5" name="Picture 4" descr="Text&#10;&#10;Description automatically generated">
            <a:extLst>
              <a:ext uri="{FF2B5EF4-FFF2-40B4-BE49-F238E27FC236}">
                <a16:creationId xmlns:a16="http://schemas.microsoft.com/office/drawing/2014/main" id="{3362E860-4568-412A-80C7-D081A94207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9996" y="2175241"/>
            <a:ext cx="5792008" cy="790685"/>
          </a:xfrm>
          <a:prstGeom prst="rect">
            <a:avLst/>
          </a:prstGeom>
        </p:spPr>
      </p:pic>
      <p:sp>
        <p:nvSpPr>
          <p:cNvPr id="4" name="Subtitle 2">
            <a:extLst>
              <a:ext uri="{FF2B5EF4-FFF2-40B4-BE49-F238E27FC236}">
                <a16:creationId xmlns:a16="http://schemas.microsoft.com/office/drawing/2014/main" id="{5BF40062-88D2-4604-A262-9D7B123E516A}"/>
              </a:ext>
            </a:extLst>
          </p:cNvPr>
          <p:cNvSpPr txBox="1">
            <a:spLocks/>
          </p:cNvSpPr>
          <p:nvPr/>
        </p:nvSpPr>
        <p:spPr>
          <a:xfrm>
            <a:off x="1100051" y="3974357"/>
            <a:ext cx="10058400" cy="401053"/>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n-US" dirty="0">
                <a:solidFill>
                  <a:schemeClr val="accent1"/>
                </a:solidFill>
              </a:rPr>
              <a:t>Code of Conduct summary for TMC LLC and suppliers</a:t>
            </a:r>
          </a:p>
        </p:txBody>
      </p:sp>
      <p:cxnSp>
        <p:nvCxnSpPr>
          <p:cNvPr id="6" name="Straight Connector 5">
            <a:extLst>
              <a:ext uri="{FF2B5EF4-FFF2-40B4-BE49-F238E27FC236}">
                <a16:creationId xmlns:a16="http://schemas.microsoft.com/office/drawing/2014/main" id="{E0E96994-2037-4AEC-BDE5-EE324D2B7D70}"/>
              </a:ext>
            </a:extLst>
          </p:cNvPr>
          <p:cNvCxnSpPr/>
          <p:nvPr/>
        </p:nvCxnSpPr>
        <p:spPr>
          <a:xfrm>
            <a:off x="3986463" y="5342021"/>
            <a:ext cx="413886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9469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A13E11A-4571-4B7D-A900-4A1AE3C2E326}"/>
              </a:ext>
            </a:extLst>
          </p:cNvPr>
          <p:cNvSpPr>
            <a:spLocks noGrp="1"/>
          </p:cNvSpPr>
          <p:nvPr>
            <p:ph type="title"/>
          </p:nvPr>
        </p:nvSpPr>
        <p:spPr>
          <a:xfrm>
            <a:off x="492370" y="605896"/>
            <a:ext cx="3084844" cy="5646208"/>
          </a:xfrm>
        </p:spPr>
        <p:txBody>
          <a:bodyPr anchor="ctr">
            <a:normAutofit/>
          </a:bodyPr>
          <a:lstStyle/>
          <a:p>
            <a:r>
              <a:rPr lang="en-US" sz="3600">
                <a:solidFill>
                  <a:srgbClr val="FFFFFF"/>
                </a:solidFill>
              </a:rPr>
              <a:t>Substance Abuse</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FADE6A4-AC22-45A0-8180-5DE0F473B05B}"/>
              </a:ext>
            </a:extLst>
          </p:cNvPr>
          <p:cNvSpPr>
            <a:spLocks noGrp="1"/>
          </p:cNvSpPr>
          <p:nvPr>
            <p:ph idx="1"/>
          </p:nvPr>
        </p:nvSpPr>
        <p:spPr>
          <a:xfrm>
            <a:off x="4742016" y="605896"/>
            <a:ext cx="6413663" cy="5646208"/>
          </a:xfrm>
        </p:spPr>
        <p:txBody>
          <a:bodyPr anchor="ctr">
            <a:normAutofit/>
          </a:bodyPr>
          <a:lstStyle/>
          <a:p>
            <a:r>
              <a:rPr lang="en-US" dirty="0"/>
              <a:t>TMC LLC expects all associates and suppliers to maintain a workplace free from illegal use, possession, sale, or distribution of controlled substances.</a:t>
            </a:r>
          </a:p>
          <a:p>
            <a:r>
              <a:rPr lang="en-US" dirty="0"/>
              <a:t>TMC LLC strives to maintain a workplace that is free from the effects of drug abuse. The only tolerance any use of illegal drugs or abuse of controlled substances while employees are engaged in TMC LLC business, is for the associate to proactively request and successfully complete an assistance program. Illegal drug use or abuse of controlled substances threatens the ability to serve TMC LLC customers. It compromises the safety of our people, products, and services. </a:t>
            </a:r>
          </a:p>
        </p:txBody>
      </p:sp>
    </p:spTree>
    <p:extLst>
      <p:ext uri="{BB962C8B-B14F-4D97-AF65-F5344CB8AC3E}">
        <p14:creationId xmlns:p14="http://schemas.microsoft.com/office/powerpoint/2010/main" val="3474082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8EE35F9-FD17-4E08-8B74-CC26063BA09B}"/>
              </a:ext>
            </a:extLst>
          </p:cNvPr>
          <p:cNvSpPr>
            <a:spLocks noGrp="1"/>
          </p:cNvSpPr>
          <p:nvPr>
            <p:ph type="title"/>
          </p:nvPr>
        </p:nvSpPr>
        <p:spPr>
          <a:xfrm>
            <a:off x="492370" y="516835"/>
            <a:ext cx="3084844" cy="5772840"/>
          </a:xfrm>
        </p:spPr>
        <p:txBody>
          <a:bodyPr anchor="ctr">
            <a:normAutofit/>
          </a:bodyPr>
          <a:lstStyle/>
          <a:p>
            <a:r>
              <a:rPr lang="en-US" sz="3600">
                <a:solidFill>
                  <a:srgbClr val="FFFFFF"/>
                </a:solidFill>
              </a:rPr>
              <a:t>Anti Corruption</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3C13E7E5-F461-5AE4-7270-896D53D31D96}"/>
              </a:ext>
            </a:extLst>
          </p:cNvPr>
          <p:cNvGraphicFramePr>
            <a:graphicFrameLocks noGrp="1"/>
          </p:cNvGraphicFramePr>
          <p:nvPr>
            <p:ph idx="1"/>
            <p:extLst>
              <p:ext uri="{D42A27DB-BD31-4B8C-83A1-F6EECF244321}">
                <p14:modId xmlns:p14="http://schemas.microsoft.com/office/powerpoint/2010/main" val="1850757110"/>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3590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8EE35F9-FD17-4E08-8B74-CC26063BA09B}"/>
              </a:ext>
            </a:extLst>
          </p:cNvPr>
          <p:cNvSpPr>
            <a:spLocks noGrp="1"/>
          </p:cNvSpPr>
          <p:nvPr>
            <p:ph type="title"/>
          </p:nvPr>
        </p:nvSpPr>
        <p:spPr>
          <a:xfrm>
            <a:off x="492370" y="516835"/>
            <a:ext cx="3084844" cy="5772840"/>
          </a:xfrm>
        </p:spPr>
        <p:txBody>
          <a:bodyPr anchor="ctr">
            <a:normAutofit/>
          </a:bodyPr>
          <a:lstStyle/>
          <a:p>
            <a:r>
              <a:rPr lang="en-US" sz="3600">
                <a:solidFill>
                  <a:srgbClr val="FFFFFF"/>
                </a:solidFill>
              </a:rPr>
              <a:t>Anti Corruption</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3C13E7E5-F461-5AE4-7270-896D53D31D96}"/>
              </a:ext>
            </a:extLst>
          </p:cNvPr>
          <p:cNvGraphicFramePr>
            <a:graphicFrameLocks noGrp="1"/>
          </p:cNvGraphicFramePr>
          <p:nvPr>
            <p:ph idx="1"/>
            <p:extLst>
              <p:ext uri="{D42A27DB-BD31-4B8C-83A1-F6EECF244321}">
                <p14:modId xmlns:p14="http://schemas.microsoft.com/office/powerpoint/2010/main" val="742188622"/>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9161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901B4-72BA-4105-84BE-9FB61FE42388}"/>
              </a:ext>
            </a:extLst>
          </p:cNvPr>
          <p:cNvSpPr>
            <a:spLocks noGrp="1"/>
          </p:cNvSpPr>
          <p:nvPr>
            <p:ph type="title"/>
          </p:nvPr>
        </p:nvSpPr>
        <p:spPr/>
        <p:txBody>
          <a:bodyPr/>
          <a:lstStyle/>
          <a:p>
            <a:r>
              <a:rPr lang="en-US" dirty="0"/>
              <a:t>Equal Employment Opportunity</a:t>
            </a:r>
          </a:p>
        </p:txBody>
      </p:sp>
      <p:sp>
        <p:nvSpPr>
          <p:cNvPr id="3" name="Content Placeholder 2">
            <a:extLst>
              <a:ext uri="{FF2B5EF4-FFF2-40B4-BE49-F238E27FC236}">
                <a16:creationId xmlns:a16="http://schemas.microsoft.com/office/drawing/2014/main" id="{8B882766-691F-4247-B19F-33937443B9CD}"/>
              </a:ext>
            </a:extLst>
          </p:cNvPr>
          <p:cNvSpPr>
            <a:spLocks noGrp="1"/>
          </p:cNvSpPr>
          <p:nvPr>
            <p:ph idx="1"/>
          </p:nvPr>
        </p:nvSpPr>
        <p:spPr/>
        <p:txBody>
          <a:bodyPr/>
          <a:lstStyle/>
          <a:p>
            <a:r>
              <a:rPr lang="en-US" dirty="0"/>
              <a:t>TMC LLC success depends in great part on our work environment. We support and expect our suppliers to support a positive environment in which all individuals may grow, contribute, and participate free from discrimination. </a:t>
            </a:r>
          </a:p>
          <a:p>
            <a:r>
              <a:rPr lang="en-US" dirty="0"/>
              <a:t>We are committed to legally compliant human resource policies and practices in all aspects of employment, including: recruiting, hiring, evaluation, training, discipline, work and service assignments, career development, compensation, promotion, and termination. </a:t>
            </a:r>
          </a:p>
          <a:p>
            <a:r>
              <a:rPr lang="en-US" dirty="0"/>
              <a:t>No tolerance of  unlawful discrimination of any kind. </a:t>
            </a:r>
          </a:p>
          <a:p>
            <a:r>
              <a:rPr lang="en-US" dirty="0"/>
              <a:t>To ensure respectful and fair treatment for all associates, each associate has the following responsibilities, treat fellow employees equally, regardless of race, color, religion, sex, pregnancy, national origin, disability, age, veteran status, sexual orientation, gender identity, or other protected status, plus comprehend and abide by all corporate policies, procedures, and work rules relating to employment and workplace fairness.</a:t>
            </a:r>
          </a:p>
        </p:txBody>
      </p:sp>
    </p:spTree>
    <p:extLst>
      <p:ext uri="{BB962C8B-B14F-4D97-AF65-F5344CB8AC3E}">
        <p14:creationId xmlns:p14="http://schemas.microsoft.com/office/powerpoint/2010/main" val="3013431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2ABB703-2B0E-4C3B-B4A2-F3973548E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49E0BB-E7FB-443E-9F3C-B1AB2CD82265}"/>
              </a:ext>
            </a:extLst>
          </p:cNvPr>
          <p:cNvSpPr>
            <a:spLocks noGrp="1"/>
          </p:cNvSpPr>
          <p:nvPr>
            <p:ph type="title"/>
          </p:nvPr>
        </p:nvSpPr>
        <p:spPr>
          <a:xfrm>
            <a:off x="6411685" y="634946"/>
            <a:ext cx="5127171" cy="1450757"/>
          </a:xfrm>
        </p:spPr>
        <p:txBody>
          <a:bodyPr>
            <a:normAutofit/>
          </a:bodyPr>
          <a:lstStyle/>
          <a:p>
            <a:r>
              <a:rPr lang="en-US" dirty="0"/>
              <a:t>Conflict of Interest</a:t>
            </a:r>
          </a:p>
        </p:txBody>
      </p:sp>
      <p:pic>
        <p:nvPicPr>
          <p:cNvPr id="7" name="Graphic 6" descr="Board Room">
            <a:extLst>
              <a:ext uri="{FF2B5EF4-FFF2-40B4-BE49-F238E27FC236}">
                <a16:creationId xmlns:a16="http://schemas.microsoft.com/office/drawing/2014/main" id="{5AA52228-CB36-0D69-15E5-E9DE9E63DD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5132" y="653127"/>
            <a:ext cx="5247747" cy="5247747"/>
          </a:xfrm>
          <a:prstGeom prst="rect">
            <a:avLst/>
          </a:prstGeom>
        </p:spPr>
      </p:pic>
      <p:cxnSp>
        <p:nvCxnSpPr>
          <p:cNvPr id="12" name="Straight Connector 11">
            <a:extLst>
              <a:ext uri="{FF2B5EF4-FFF2-40B4-BE49-F238E27FC236}">
                <a16:creationId xmlns:a16="http://schemas.microsoft.com/office/drawing/2014/main" id="{9C21570E-E159-49A6-9891-FA397B7A92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11684" y="2086188"/>
            <a:ext cx="474880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92EEBF7-912F-45C4-9BB1-25A980F352E1}"/>
              </a:ext>
            </a:extLst>
          </p:cNvPr>
          <p:cNvSpPr>
            <a:spLocks noGrp="1"/>
          </p:cNvSpPr>
          <p:nvPr>
            <p:ph idx="1"/>
          </p:nvPr>
        </p:nvSpPr>
        <p:spPr>
          <a:xfrm>
            <a:off x="6411684" y="2198914"/>
            <a:ext cx="5127172" cy="3670180"/>
          </a:xfrm>
        </p:spPr>
        <p:txBody>
          <a:bodyPr>
            <a:normAutofit fontScale="92500" lnSpcReduction="20000"/>
          </a:bodyPr>
          <a:lstStyle/>
          <a:p>
            <a:r>
              <a:rPr lang="en-US" dirty="0"/>
              <a:t>A conflict of interest occurs when your private interests interfere — or appear to interfere — with the interests of  TMC LLC. Decisions should be based on company needs.</a:t>
            </a:r>
          </a:p>
          <a:p>
            <a:r>
              <a:rPr lang="en-US" dirty="0"/>
              <a:t>TMC LLC expects all associates and suppliers to avoid all conflicts of interest or situations giving the appearance of a potential conflict of interest in their dealings with our company. </a:t>
            </a:r>
          </a:p>
          <a:p>
            <a:r>
              <a:rPr lang="en-US" dirty="0"/>
              <a:t>TMC LLC expects our suppliers to provide notification to all affected parties if an actual or potential conflict of interest arises. This includes a conflict between the interests of TMC LLC and personal interests or those of close relatives, friends or associates. </a:t>
            </a:r>
          </a:p>
        </p:txBody>
      </p:sp>
      <p:sp>
        <p:nvSpPr>
          <p:cNvPr id="14" name="Rectangle 13">
            <a:extLst>
              <a:ext uri="{FF2B5EF4-FFF2-40B4-BE49-F238E27FC236}">
                <a16:creationId xmlns:a16="http://schemas.microsoft.com/office/drawing/2014/main" id="{E95DA498-D9A2-4DA9-B9DA-B3776E08C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82A73093-4B9D-420D-B17E-52293703A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79986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DCAC040-B6DF-4607-914F-41DBA15AA3AC}"/>
              </a:ext>
            </a:extLst>
          </p:cNvPr>
          <p:cNvSpPr>
            <a:spLocks noGrp="1"/>
          </p:cNvSpPr>
          <p:nvPr>
            <p:ph type="title"/>
          </p:nvPr>
        </p:nvSpPr>
        <p:spPr>
          <a:xfrm>
            <a:off x="1066800" y="5252936"/>
            <a:ext cx="10058400" cy="1028715"/>
          </a:xfrm>
        </p:spPr>
        <p:txBody>
          <a:bodyPr anchor="ctr">
            <a:normAutofit/>
          </a:bodyPr>
          <a:lstStyle/>
          <a:p>
            <a:pPr algn="ctr"/>
            <a:r>
              <a:rPr lang="en-US">
                <a:solidFill>
                  <a:srgbClr val="FFFFFF"/>
                </a:solidFill>
              </a:rPr>
              <a:t>Gifts</a:t>
            </a:r>
          </a:p>
        </p:txBody>
      </p:sp>
      <p:sp>
        <p:nvSpPr>
          <p:cNvPr id="3" name="Content Placeholder 2">
            <a:extLst>
              <a:ext uri="{FF2B5EF4-FFF2-40B4-BE49-F238E27FC236}">
                <a16:creationId xmlns:a16="http://schemas.microsoft.com/office/drawing/2014/main" id="{2D6BE130-81CA-44D9-8EFC-73827C55E6B1}"/>
              </a:ext>
            </a:extLst>
          </p:cNvPr>
          <p:cNvSpPr>
            <a:spLocks noGrp="1"/>
          </p:cNvSpPr>
          <p:nvPr>
            <p:ph idx="1"/>
          </p:nvPr>
        </p:nvSpPr>
        <p:spPr>
          <a:xfrm>
            <a:off x="111967" y="391886"/>
            <a:ext cx="11971176" cy="4166259"/>
          </a:xfrm>
        </p:spPr>
        <p:txBody>
          <a:bodyPr>
            <a:normAutofit/>
          </a:bodyPr>
          <a:lstStyle/>
          <a:p>
            <a:r>
              <a:rPr lang="en-US" dirty="0"/>
              <a:t>TMC LLC competes exclusively on the merits of our products and services. Any gift exchange in a business context can appear as if favors were granted in order to influence business judgment. </a:t>
            </a:r>
          </a:p>
          <a:p>
            <a:r>
              <a:rPr lang="en-US" dirty="0"/>
              <a:t>Our company and supply chain may provide gifts, meals, refreshments, and entertainment of reasonable value while doing business with commercial customers or non-government personnel, provided that this practice does not conflict with TMC LLC standards or the standards of the </a:t>
            </a:r>
            <a:r>
              <a:rPr lang="en-US" dirty="0" err="1"/>
              <a:t>recipientʼs</a:t>
            </a:r>
            <a:r>
              <a:rPr lang="en-US" dirty="0"/>
              <a:t> organization. </a:t>
            </a:r>
          </a:p>
          <a:p>
            <a:r>
              <a:rPr lang="en-US" dirty="0"/>
              <a:t>Generally, one should not accept gifts, meals or entertainment from those with whom they do business unless this activity serves a legitimate business purpose and is appropriate for the relationship. You may give or accept small gifts that are of modest value only. </a:t>
            </a:r>
          </a:p>
          <a:p>
            <a:r>
              <a:rPr lang="en-US" dirty="0"/>
              <a:t>Regarding the giving or receiving of gifts, one has the following responsibilities: </a:t>
            </a:r>
          </a:p>
          <a:p>
            <a:pPr lvl="1">
              <a:spcBef>
                <a:spcPts val="0"/>
              </a:spcBef>
              <a:spcAft>
                <a:spcPts val="0"/>
              </a:spcAft>
              <a:buFont typeface="Wingdings" panose="05000000000000000000" pitchFamily="2" charset="2"/>
              <a:buChar char="v"/>
            </a:pPr>
            <a:r>
              <a:rPr lang="en-US" sz="2000" dirty="0"/>
              <a:t>Do not offer or provide gifts when prohibited by the recipient's rules, standards, or policies</a:t>
            </a:r>
          </a:p>
          <a:p>
            <a:pPr lvl="1">
              <a:spcBef>
                <a:spcPts val="0"/>
              </a:spcBef>
              <a:spcAft>
                <a:spcPts val="0"/>
              </a:spcAft>
              <a:buFont typeface="Wingdings" panose="05000000000000000000" pitchFamily="2" charset="2"/>
              <a:buChar char="v"/>
            </a:pPr>
            <a:r>
              <a:rPr lang="en-US" sz="2000" dirty="0"/>
              <a:t>Avoid giving or receiving gifts above modest value when dealing with commercial customers</a:t>
            </a:r>
          </a:p>
          <a:p>
            <a:pPr lvl="1">
              <a:spcBef>
                <a:spcPts val="0"/>
              </a:spcBef>
              <a:spcAft>
                <a:spcPts val="0"/>
              </a:spcAft>
              <a:buFont typeface="Wingdings" panose="05000000000000000000" pitchFamily="2" charset="2"/>
              <a:buChar char="v"/>
            </a:pPr>
            <a:r>
              <a:rPr lang="en-US" sz="2000" dirty="0"/>
              <a:t>Ensure that meals and entertainment have valid business purposes</a:t>
            </a:r>
          </a:p>
        </p:txBody>
      </p:sp>
      <p:sp>
        <p:nvSpPr>
          <p:cNvPr id="12" name="Rectangle 11">
            <a:extLst>
              <a:ext uri="{FF2B5EF4-FFF2-40B4-BE49-F238E27FC236}">
                <a16:creationId xmlns:a16="http://schemas.microsoft.com/office/drawing/2014/main" id="{5E1ED12F-9F06-4B37-87B7-F98F52937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65929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BC8EF7-34C6-4646-A307-EFF4747B6719}"/>
              </a:ext>
            </a:extLst>
          </p:cNvPr>
          <p:cNvSpPr>
            <a:spLocks noGrp="1"/>
          </p:cNvSpPr>
          <p:nvPr>
            <p:ph type="title"/>
          </p:nvPr>
        </p:nvSpPr>
        <p:spPr>
          <a:xfrm>
            <a:off x="990932" y="286603"/>
            <a:ext cx="6750987" cy="1450757"/>
          </a:xfrm>
        </p:spPr>
        <p:txBody>
          <a:bodyPr>
            <a:normAutofit/>
          </a:bodyPr>
          <a:lstStyle/>
          <a:p>
            <a:r>
              <a:rPr lang="en-US">
                <a:solidFill>
                  <a:schemeClr val="accent2"/>
                </a:solidFill>
              </a:rPr>
              <a:t>Information Protection</a:t>
            </a:r>
          </a:p>
        </p:txBody>
      </p:sp>
      <p:sp>
        <p:nvSpPr>
          <p:cNvPr id="3" name="Content Placeholder 2">
            <a:extLst>
              <a:ext uri="{FF2B5EF4-FFF2-40B4-BE49-F238E27FC236}">
                <a16:creationId xmlns:a16="http://schemas.microsoft.com/office/drawing/2014/main" id="{5422C8A5-E357-49F2-B9DB-0BF71CB5952C}"/>
              </a:ext>
            </a:extLst>
          </p:cNvPr>
          <p:cNvSpPr>
            <a:spLocks noGrp="1"/>
          </p:cNvSpPr>
          <p:nvPr>
            <p:ph idx="1"/>
          </p:nvPr>
        </p:nvSpPr>
        <p:spPr>
          <a:xfrm>
            <a:off x="1044204" y="2023962"/>
            <a:ext cx="6697715" cy="3845131"/>
          </a:xfrm>
        </p:spPr>
        <p:txBody>
          <a:bodyPr>
            <a:normAutofit/>
          </a:bodyPr>
          <a:lstStyle/>
          <a:p>
            <a:r>
              <a:rPr lang="en-US" sz="1700"/>
              <a:t>A. Confidential/Proprietary Information</a:t>
            </a:r>
          </a:p>
          <a:p>
            <a:r>
              <a:rPr lang="en-US" sz="1700"/>
              <a:t>Thaler Machine Company, LLC expects our associates and all  suppliers to properly handle sensitive information, including confidential, proprietary, and personal information. Information should not be used for any purpose other than the business purpose for which it was provided, unless there is prior authorization from the owner of the information.</a:t>
            </a:r>
          </a:p>
          <a:p>
            <a:r>
              <a:rPr lang="en-US" sz="1700"/>
              <a:t>Confidential conversations are expected to remain confidential to those with clearance and need to know</a:t>
            </a:r>
          </a:p>
          <a:p>
            <a:r>
              <a:rPr lang="en-US" sz="1700"/>
              <a:t>B. Intellectual Property</a:t>
            </a:r>
          </a:p>
          <a:p>
            <a:r>
              <a:rPr lang="en-US" sz="1700"/>
              <a:t>Thaler Machine Company, LLC expects our associates and all  suppliers to respect and comply with all the laws governing intellectual property rights assertions, including protection against disclosure, patents, copyrights, and trademarks. </a:t>
            </a:r>
          </a:p>
        </p:txBody>
      </p:sp>
      <p:sp>
        <p:nvSpPr>
          <p:cNvPr id="17" name="Rectangle 16">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12913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053C22B-DA22-4B1B-8F00-BC1E70420B0A}"/>
              </a:ext>
            </a:extLst>
          </p:cNvPr>
          <p:cNvSpPr>
            <a:spLocks noGrp="1"/>
          </p:cNvSpPr>
          <p:nvPr>
            <p:ph type="title"/>
          </p:nvPr>
        </p:nvSpPr>
        <p:spPr>
          <a:xfrm>
            <a:off x="492370" y="605896"/>
            <a:ext cx="3084844" cy="5646208"/>
          </a:xfrm>
        </p:spPr>
        <p:txBody>
          <a:bodyPr anchor="ctr">
            <a:normAutofit/>
          </a:bodyPr>
          <a:lstStyle/>
          <a:p>
            <a:r>
              <a:rPr lang="en-US" sz="3600">
                <a:solidFill>
                  <a:srgbClr val="FFFFFF"/>
                </a:solidFill>
              </a:rPr>
              <a:t>Information Protection</a:t>
            </a:r>
          </a:p>
        </p:txBody>
      </p:sp>
      <p:sp>
        <p:nvSpPr>
          <p:cNvPr id="19" name="Rectangle 18">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115DAE42-52F9-4B76-A2E6-211C1AFEA861}"/>
              </a:ext>
            </a:extLst>
          </p:cNvPr>
          <p:cNvSpPr>
            <a:spLocks noGrp="1"/>
          </p:cNvSpPr>
          <p:nvPr>
            <p:ph idx="1"/>
          </p:nvPr>
        </p:nvSpPr>
        <p:spPr>
          <a:xfrm>
            <a:off x="4742016" y="605896"/>
            <a:ext cx="6413663" cy="5646208"/>
          </a:xfrm>
        </p:spPr>
        <p:txBody>
          <a:bodyPr anchor="ctr">
            <a:normAutofit/>
          </a:bodyPr>
          <a:lstStyle/>
          <a:p>
            <a:r>
              <a:rPr lang="en-US" dirty="0"/>
              <a:t>C. Information Security</a:t>
            </a:r>
          </a:p>
          <a:p>
            <a:r>
              <a:rPr lang="en-US" dirty="0"/>
              <a:t>The supply chain foundation is based on information. Thaler Machine Company, LLC expects every associate and all  suppliers to protect the confidential and proprietary information of others, including personal information, from unauthorized access, destruction, use, modification and disclosure, through appropriate physical and electronic security procedures. Thaler Machine Company, LLC associates and all  suppliers must comply with all applicable data privacy laws. International Traffic in Arms Regulation (ITAR) and/or Export Administration Regulations (EAR) information must follow respective protocols. </a:t>
            </a:r>
          </a:p>
          <a:p>
            <a:r>
              <a:rPr lang="en-US" dirty="0"/>
              <a:t>Suppliers shall assure extension of this requirement to all sub-tier sources they employ.</a:t>
            </a:r>
          </a:p>
          <a:p>
            <a:r>
              <a:rPr lang="en-US" dirty="0"/>
              <a:t>We earn others trust by protecting the privacy of their information.</a:t>
            </a:r>
          </a:p>
          <a:p>
            <a:endParaRPr lang="en-US" dirty="0"/>
          </a:p>
          <a:p>
            <a:endParaRPr lang="en-US" dirty="0"/>
          </a:p>
        </p:txBody>
      </p:sp>
    </p:spTree>
    <p:extLst>
      <p:ext uri="{BB962C8B-B14F-4D97-AF65-F5344CB8AC3E}">
        <p14:creationId xmlns:p14="http://schemas.microsoft.com/office/powerpoint/2010/main" val="468031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053C22B-DA22-4B1B-8F00-BC1E70420B0A}"/>
              </a:ext>
            </a:extLst>
          </p:cNvPr>
          <p:cNvSpPr>
            <a:spLocks noGrp="1"/>
          </p:cNvSpPr>
          <p:nvPr>
            <p:ph type="title"/>
          </p:nvPr>
        </p:nvSpPr>
        <p:spPr>
          <a:xfrm>
            <a:off x="492370" y="605896"/>
            <a:ext cx="3084844" cy="5646208"/>
          </a:xfrm>
        </p:spPr>
        <p:txBody>
          <a:bodyPr anchor="ctr">
            <a:normAutofit/>
          </a:bodyPr>
          <a:lstStyle/>
          <a:p>
            <a:r>
              <a:rPr lang="en-US" sz="3600">
                <a:solidFill>
                  <a:srgbClr val="FFFFFF"/>
                </a:solidFill>
              </a:rPr>
              <a:t>Information Protection</a:t>
            </a:r>
          </a:p>
        </p:txBody>
      </p:sp>
      <p:sp>
        <p:nvSpPr>
          <p:cNvPr id="19" name="Rectangle 18">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115DAE42-52F9-4B76-A2E6-211C1AFEA861}"/>
              </a:ext>
            </a:extLst>
          </p:cNvPr>
          <p:cNvSpPr>
            <a:spLocks noGrp="1"/>
          </p:cNvSpPr>
          <p:nvPr>
            <p:ph idx="1"/>
          </p:nvPr>
        </p:nvSpPr>
        <p:spPr>
          <a:xfrm>
            <a:off x="4938365" y="602192"/>
            <a:ext cx="6413663" cy="5646208"/>
          </a:xfrm>
        </p:spPr>
        <p:txBody>
          <a:bodyPr anchor="ctr">
            <a:normAutofit/>
          </a:bodyPr>
          <a:lstStyle/>
          <a:p>
            <a:r>
              <a:rPr lang="en-US" dirty="0"/>
              <a:t>C. Information Security </a:t>
            </a:r>
            <a:r>
              <a:rPr lang="en-US" sz="1200" dirty="0"/>
              <a:t>(Continued)</a:t>
            </a:r>
          </a:p>
          <a:p>
            <a:r>
              <a:rPr lang="en-US" dirty="0"/>
              <a:t>Business opportunities are company assets. It is each associates duty to advance TMC LLC legitimate business interests whenever possible.</a:t>
            </a:r>
          </a:p>
          <a:p>
            <a:r>
              <a:rPr lang="en-US" dirty="0"/>
              <a:t>Intellectual property is a valuable asset. This includes copyrights, patents, trade secrets, trademarks, ideas, inventions, and processes. We respect and protect intellectual property, whomever owns it. TMC LLC owns all inventions, discoveries, ideas, and trade secrets created by associates on the job or produced using company resources.</a:t>
            </a:r>
          </a:p>
          <a:p>
            <a:r>
              <a:rPr lang="en-US" dirty="0"/>
              <a:t>Associate information and data are confidential and are used only for valid business purposes. This includes personnel file information, medical records, and home addresses. Anyone with access to customer, company confidential, or proprietary information must protect it from disclosure and to keep information in confidence even after need for use is complete. Always follow the law when handling personal data of other people.</a:t>
            </a:r>
          </a:p>
          <a:p>
            <a:endParaRPr lang="en-US" dirty="0"/>
          </a:p>
        </p:txBody>
      </p:sp>
    </p:spTree>
    <p:extLst>
      <p:ext uri="{BB962C8B-B14F-4D97-AF65-F5344CB8AC3E}">
        <p14:creationId xmlns:p14="http://schemas.microsoft.com/office/powerpoint/2010/main" val="4023555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053C22B-DA22-4B1B-8F00-BC1E70420B0A}"/>
              </a:ext>
            </a:extLst>
          </p:cNvPr>
          <p:cNvSpPr>
            <a:spLocks noGrp="1"/>
          </p:cNvSpPr>
          <p:nvPr>
            <p:ph type="title"/>
          </p:nvPr>
        </p:nvSpPr>
        <p:spPr>
          <a:xfrm>
            <a:off x="492370" y="516835"/>
            <a:ext cx="3084844" cy="5772840"/>
          </a:xfrm>
        </p:spPr>
        <p:txBody>
          <a:bodyPr anchor="ctr">
            <a:normAutofit/>
          </a:bodyPr>
          <a:lstStyle/>
          <a:p>
            <a:r>
              <a:rPr lang="en-US" sz="3600">
                <a:solidFill>
                  <a:srgbClr val="FFFFFF"/>
                </a:solidFill>
              </a:rPr>
              <a:t>Information Protection</a:t>
            </a:r>
          </a:p>
        </p:txBody>
      </p:sp>
      <p:sp>
        <p:nvSpPr>
          <p:cNvPr id="38" name="Rectangle 37">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2" name="Content Placeholder 2">
            <a:extLst>
              <a:ext uri="{FF2B5EF4-FFF2-40B4-BE49-F238E27FC236}">
                <a16:creationId xmlns:a16="http://schemas.microsoft.com/office/drawing/2014/main" id="{407EF0A4-8EBE-A918-06C2-F142AAA36986}"/>
              </a:ext>
            </a:extLst>
          </p:cNvPr>
          <p:cNvGraphicFramePr>
            <a:graphicFrameLocks noGrp="1"/>
          </p:cNvGraphicFramePr>
          <p:nvPr>
            <p:ph idx="1"/>
            <p:extLst>
              <p:ext uri="{D42A27DB-BD31-4B8C-83A1-F6EECF244321}">
                <p14:modId xmlns:p14="http://schemas.microsoft.com/office/powerpoint/2010/main" val="3119249522"/>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8606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9A3CA-E349-45FD-A5B7-3996A1BE6F59}"/>
              </a:ext>
            </a:extLst>
          </p:cNvPr>
          <p:cNvSpPr>
            <a:spLocks noGrp="1"/>
          </p:cNvSpPr>
          <p:nvPr>
            <p:ph type="title"/>
          </p:nvPr>
        </p:nvSpPr>
        <p:spPr/>
        <p:txBody>
          <a:bodyPr/>
          <a:lstStyle/>
          <a:p>
            <a:r>
              <a:rPr lang="en-US" dirty="0"/>
              <a:t>Business Ethics Principles</a:t>
            </a:r>
          </a:p>
        </p:txBody>
      </p:sp>
      <p:sp>
        <p:nvSpPr>
          <p:cNvPr id="3" name="Content Placeholder 2">
            <a:extLst>
              <a:ext uri="{FF2B5EF4-FFF2-40B4-BE49-F238E27FC236}">
                <a16:creationId xmlns:a16="http://schemas.microsoft.com/office/drawing/2014/main" id="{3C3625AF-9518-4CDB-AC21-22EA8A01EC65}"/>
              </a:ext>
            </a:extLst>
          </p:cNvPr>
          <p:cNvSpPr>
            <a:spLocks noGrp="1"/>
          </p:cNvSpPr>
          <p:nvPr>
            <p:ph idx="1"/>
          </p:nvPr>
        </p:nvSpPr>
        <p:spPr/>
        <p:txBody>
          <a:bodyPr/>
          <a:lstStyle/>
          <a:p>
            <a:r>
              <a:rPr lang="en-US" dirty="0"/>
              <a:t>Thaler Machine Company, LLC is in business to provide a quality product or service as a fair deal, utilize assets wisely, enable associates an opportunity to provide for their families, and earn a fair return on behalf of our shareholders</a:t>
            </a:r>
          </a:p>
          <a:p>
            <a:r>
              <a:rPr lang="en-US" dirty="0"/>
              <a:t>We specialize in ultra-precision machining, assisting customers determine manufacturability during their design process, managing assets, facilitate promises.</a:t>
            </a:r>
          </a:p>
        </p:txBody>
      </p:sp>
    </p:spTree>
    <p:extLst>
      <p:ext uri="{BB962C8B-B14F-4D97-AF65-F5344CB8AC3E}">
        <p14:creationId xmlns:p14="http://schemas.microsoft.com/office/powerpoint/2010/main" val="1656443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4942190-364A-4391-8C8A-A2719901F057}"/>
              </a:ext>
            </a:extLst>
          </p:cNvPr>
          <p:cNvSpPr>
            <a:spLocks noGrp="1"/>
          </p:cNvSpPr>
          <p:nvPr>
            <p:ph type="title"/>
          </p:nvPr>
        </p:nvSpPr>
        <p:spPr>
          <a:xfrm>
            <a:off x="492370" y="516835"/>
            <a:ext cx="3084844" cy="5772840"/>
          </a:xfrm>
        </p:spPr>
        <p:txBody>
          <a:bodyPr anchor="ctr">
            <a:normAutofit/>
          </a:bodyPr>
          <a:lstStyle/>
          <a:p>
            <a:r>
              <a:rPr lang="en-US" sz="3600">
                <a:solidFill>
                  <a:srgbClr val="FFFFFF"/>
                </a:solidFill>
              </a:rPr>
              <a:t>Intellectual Property</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3C7E0C97-BFBD-B174-EDC9-74468B9F4B2D}"/>
              </a:ext>
            </a:extLst>
          </p:cNvPr>
          <p:cNvGraphicFramePr>
            <a:graphicFrameLocks noGrp="1"/>
          </p:cNvGraphicFramePr>
          <p:nvPr>
            <p:ph idx="1"/>
            <p:extLst>
              <p:ext uri="{D42A27DB-BD31-4B8C-83A1-F6EECF244321}">
                <p14:modId xmlns:p14="http://schemas.microsoft.com/office/powerpoint/2010/main" val="1316832254"/>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4662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19FBC-B713-49A4-A9B6-699D139060E0}"/>
              </a:ext>
            </a:extLst>
          </p:cNvPr>
          <p:cNvSpPr>
            <a:spLocks noGrp="1"/>
          </p:cNvSpPr>
          <p:nvPr>
            <p:ph type="title"/>
          </p:nvPr>
        </p:nvSpPr>
        <p:spPr>
          <a:xfrm>
            <a:off x="1097280" y="286603"/>
            <a:ext cx="10058400" cy="1450757"/>
          </a:xfrm>
        </p:spPr>
        <p:txBody>
          <a:bodyPr>
            <a:normAutofit/>
          </a:bodyPr>
          <a:lstStyle/>
          <a:p>
            <a:r>
              <a:rPr lang="en-US"/>
              <a:t>Environmental, Health and Safety</a:t>
            </a:r>
          </a:p>
        </p:txBody>
      </p:sp>
      <p:graphicFrame>
        <p:nvGraphicFramePr>
          <p:cNvPr id="5" name="Content Placeholder 2">
            <a:extLst>
              <a:ext uri="{FF2B5EF4-FFF2-40B4-BE49-F238E27FC236}">
                <a16:creationId xmlns:a16="http://schemas.microsoft.com/office/drawing/2014/main" id="{DC2B5AA9-7D7C-DF39-51E4-2216809B06A8}"/>
              </a:ext>
            </a:extLst>
          </p:cNvPr>
          <p:cNvGraphicFramePr>
            <a:graphicFrameLocks noGrp="1"/>
          </p:cNvGraphicFramePr>
          <p:nvPr>
            <p:ph idx="1"/>
            <p:extLst>
              <p:ext uri="{D42A27DB-BD31-4B8C-83A1-F6EECF244321}">
                <p14:modId xmlns:p14="http://schemas.microsoft.com/office/powerpoint/2010/main" val="3008115590"/>
              </p:ext>
            </p:extLst>
          </p:nvPr>
        </p:nvGraphicFramePr>
        <p:xfrm>
          <a:off x="1096963" y="1737360"/>
          <a:ext cx="10058400" cy="4551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1333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D68D5-88E1-4B9F-8F7F-7BEBD80B5026}"/>
              </a:ext>
            </a:extLst>
          </p:cNvPr>
          <p:cNvSpPr>
            <a:spLocks noGrp="1"/>
          </p:cNvSpPr>
          <p:nvPr>
            <p:ph type="title"/>
          </p:nvPr>
        </p:nvSpPr>
        <p:spPr>
          <a:xfrm>
            <a:off x="990932" y="286603"/>
            <a:ext cx="6750987" cy="1450757"/>
          </a:xfrm>
        </p:spPr>
        <p:txBody>
          <a:bodyPr>
            <a:normAutofit/>
          </a:bodyPr>
          <a:lstStyle/>
          <a:p>
            <a:r>
              <a:rPr lang="en-US">
                <a:solidFill>
                  <a:schemeClr val="accent2"/>
                </a:solidFill>
              </a:rPr>
              <a:t>Global Trade Compliance</a:t>
            </a:r>
          </a:p>
        </p:txBody>
      </p:sp>
      <p:sp>
        <p:nvSpPr>
          <p:cNvPr id="3" name="Content Placeholder 2">
            <a:extLst>
              <a:ext uri="{FF2B5EF4-FFF2-40B4-BE49-F238E27FC236}">
                <a16:creationId xmlns:a16="http://schemas.microsoft.com/office/drawing/2014/main" id="{C0688041-ABB1-4606-9BC4-13F32CAC5D8E}"/>
              </a:ext>
            </a:extLst>
          </p:cNvPr>
          <p:cNvSpPr>
            <a:spLocks noGrp="1"/>
          </p:cNvSpPr>
          <p:nvPr>
            <p:ph idx="1"/>
          </p:nvPr>
        </p:nvSpPr>
        <p:spPr>
          <a:xfrm>
            <a:off x="1044204" y="2023962"/>
            <a:ext cx="6697715" cy="3845131"/>
          </a:xfrm>
        </p:spPr>
        <p:txBody>
          <a:bodyPr>
            <a:normAutofit lnSpcReduction="10000"/>
          </a:bodyPr>
          <a:lstStyle/>
          <a:p>
            <a:r>
              <a:rPr lang="en-US" dirty="0"/>
              <a:t>A. Security</a:t>
            </a:r>
          </a:p>
          <a:p>
            <a:r>
              <a:rPr lang="en-US" dirty="0"/>
              <a:t>When applicable, all are encouraged to implement practices and procedures to ensure the security of their supply chains in accordance with the Customs-Trade Partnership Against Terrorism initiative of the United States Department of Homeland Security. </a:t>
            </a:r>
          </a:p>
          <a:p>
            <a:r>
              <a:rPr lang="en-US" dirty="0"/>
              <a:t>B. Import</a:t>
            </a:r>
          </a:p>
          <a:p>
            <a:r>
              <a:rPr lang="en-US" dirty="0"/>
              <a:t>Thaler Machine Company, LLC expects suppliers to ensure that their business practices are in accordance with all applicable laws, directives and regulations governing the import of parts, components, and technical data. For many TMC LLC products, DFARS 225 applies.</a:t>
            </a:r>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56488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6DCAEB-B9F7-49A7-97DA-FFA80BC3644B}"/>
              </a:ext>
            </a:extLst>
          </p:cNvPr>
          <p:cNvSpPr>
            <a:spLocks noGrp="1"/>
          </p:cNvSpPr>
          <p:nvPr>
            <p:ph type="title"/>
          </p:nvPr>
        </p:nvSpPr>
        <p:spPr>
          <a:xfrm>
            <a:off x="990932" y="286603"/>
            <a:ext cx="6750987" cy="1450757"/>
          </a:xfrm>
        </p:spPr>
        <p:txBody>
          <a:bodyPr>
            <a:normAutofit/>
          </a:bodyPr>
          <a:lstStyle/>
          <a:p>
            <a:r>
              <a:rPr lang="en-US">
                <a:solidFill>
                  <a:schemeClr val="accent2"/>
                </a:solidFill>
              </a:rPr>
              <a:t>Global Trade Compliance</a:t>
            </a:r>
          </a:p>
        </p:txBody>
      </p:sp>
      <p:sp>
        <p:nvSpPr>
          <p:cNvPr id="3" name="Content Placeholder 2">
            <a:extLst>
              <a:ext uri="{FF2B5EF4-FFF2-40B4-BE49-F238E27FC236}">
                <a16:creationId xmlns:a16="http://schemas.microsoft.com/office/drawing/2014/main" id="{33A59990-5233-4084-B583-F65044BE55ED}"/>
              </a:ext>
            </a:extLst>
          </p:cNvPr>
          <p:cNvSpPr>
            <a:spLocks noGrp="1"/>
          </p:cNvSpPr>
          <p:nvPr>
            <p:ph idx="1"/>
          </p:nvPr>
        </p:nvSpPr>
        <p:spPr>
          <a:xfrm>
            <a:off x="1044204" y="2023962"/>
            <a:ext cx="6697715" cy="3845131"/>
          </a:xfrm>
        </p:spPr>
        <p:txBody>
          <a:bodyPr>
            <a:normAutofit lnSpcReduction="10000"/>
          </a:bodyPr>
          <a:lstStyle/>
          <a:p>
            <a:r>
              <a:rPr lang="en-US" sz="1800" dirty="0"/>
              <a:t>C. Export</a:t>
            </a:r>
          </a:p>
          <a:p>
            <a:r>
              <a:rPr lang="en-US" sz="1800" dirty="0"/>
              <a:t>Thaler Machine Company, LLC expects all suppliers to ensure that their business practices are in accordance with all applicable laws, directives and </a:t>
            </a:r>
            <a:r>
              <a:rPr lang="en-US" dirty="0"/>
              <a:t>regulations</a:t>
            </a:r>
            <a:r>
              <a:rPr lang="en-US" sz="1800" dirty="0"/>
              <a:t> governing the export of parts, components, and technical data; these include the International Traffic in Arms Regulation (ITAR) and the Export Administration Regulations (EAR) suppliers shall provide truthful and accurate information and obtain export licenses and/or consents where necessary. </a:t>
            </a:r>
          </a:p>
          <a:p>
            <a:r>
              <a:rPr lang="en-US" sz="1800" dirty="0"/>
              <a:t>D. Anti-Boycott</a:t>
            </a:r>
          </a:p>
          <a:p>
            <a:r>
              <a:rPr lang="en-US" sz="1800" dirty="0"/>
              <a:t>TMC LLC suppliers must not participate in, cooperate with, or further the cause of any unsanctioned foreign economic boycott, in accordance with the Export Control Reform Act of 2018 and the 1976 Tax Reform Act.</a:t>
            </a:r>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156816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1108B9-36D1-4965-9B01-B6269CCB3D81}"/>
              </a:ext>
            </a:extLst>
          </p:cNvPr>
          <p:cNvSpPr>
            <a:spLocks noGrp="1"/>
          </p:cNvSpPr>
          <p:nvPr>
            <p:ph type="title"/>
          </p:nvPr>
        </p:nvSpPr>
        <p:spPr>
          <a:xfrm>
            <a:off x="990932" y="286603"/>
            <a:ext cx="6750987" cy="1450757"/>
          </a:xfrm>
        </p:spPr>
        <p:txBody>
          <a:bodyPr>
            <a:normAutofit/>
          </a:bodyPr>
          <a:lstStyle/>
          <a:p>
            <a:r>
              <a:rPr lang="en-US">
                <a:solidFill>
                  <a:schemeClr val="accent2"/>
                </a:solidFill>
              </a:rPr>
              <a:t>Global Trade Compliance</a:t>
            </a:r>
          </a:p>
        </p:txBody>
      </p:sp>
      <p:sp>
        <p:nvSpPr>
          <p:cNvPr id="3" name="Content Placeholder 2">
            <a:extLst>
              <a:ext uri="{FF2B5EF4-FFF2-40B4-BE49-F238E27FC236}">
                <a16:creationId xmlns:a16="http://schemas.microsoft.com/office/drawing/2014/main" id="{8405B782-DAC6-4DEE-8D94-376C20CD565B}"/>
              </a:ext>
            </a:extLst>
          </p:cNvPr>
          <p:cNvSpPr>
            <a:spLocks noGrp="1"/>
          </p:cNvSpPr>
          <p:nvPr>
            <p:ph idx="1"/>
          </p:nvPr>
        </p:nvSpPr>
        <p:spPr>
          <a:xfrm>
            <a:off x="1044204" y="2023962"/>
            <a:ext cx="6697715" cy="3845131"/>
          </a:xfrm>
        </p:spPr>
        <p:txBody>
          <a:bodyPr>
            <a:normAutofit fontScale="92500"/>
          </a:bodyPr>
          <a:lstStyle/>
          <a:p>
            <a:r>
              <a:rPr lang="en-US" dirty="0"/>
              <a:t>E. Conflict Minerals</a:t>
            </a:r>
          </a:p>
          <a:p>
            <a:r>
              <a:rPr lang="en-US" dirty="0"/>
              <a:t>All TMC LLC suppliers must adhere to federal laws and regulations regarding conflict minerals (gold, tantalum, tin, and tungsten). </a:t>
            </a:r>
          </a:p>
          <a:p>
            <a:r>
              <a:rPr lang="en-US" dirty="0"/>
              <a:t>Any supplier whose products contain these minerals is expected to conduct due diligence on the source and chain of custody, and also to support efforts to eradicate the use of conflict minerals which directly or indirectly finance, or benefit armed groups in the Democratic Republic of Congo or adjoining countries. </a:t>
            </a:r>
          </a:p>
          <a:p>
            <a:r>
              <a:rPr lang="en-US" dirty="0"/>
              <a:t>USA stock listed companies manufacturing or contracting to manufacture products containing conflict minerals must make specialized disclosure and file reports as required by the US Securities and Exchange Commission and/or customer. </a:t>
            </a:r>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7041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CCD7B-1ABE-49D7-BF0B-26BB630AB350}"/>
              </a:ext>
            </a:extLst>
          </p:cNvPr>
          <p:cNvSpPr>
            <a:spLocks noGrp="1"/>
          </p:cNvSpPr>
          <p:nvPr>
            <p:ph type="title"/>
          </p:nvPr>
        </p:nvSpPr>
        <p:spPr>
          <a:xfrm>
            <a:off x="1097280" y="286603"/>
            <a:ext cx="10058400" cy="1450757"/>
          </a:xfrm>
        </p:spPr>
        <p:txBody>
          <a:bodyPr>
            <a:normAutofit/>
          </a:bodyPr>
          <a:lstStyle/>
          <a:p>
            <a:r>
              <a:rPr lang="en-US" dirty="0"/>
              <a:t>Quality</a:t>
            </a:r>
          </a:p>
        </p:txBody>
      </p:sp>
      <p:graphicFrame>
        <p:nvGraphicFramePr>
          <p:cNvPr id="7" name="Content Placeholder 2">
            <a:extLst>
              <a:ext uri="{FF2B5EF4-FFF2-40B4-BE49-F238E27FC236}">
                <a16:creationId xmlns:a16="http://schemas.microsoft.com/office/drawing/2014/main" id="{DBC7CD74-7A16-1EB3-B948-1031277EC2D3}"/>
              </a:ext>
            </a:extLst>
          </p:cNvPr>
          <p:cNvGraphicFramePr>
            <a:graphicFrameLocks noGrp="1"/>
          </p:cNvGraphicFramePr>
          <p:nvPr>
            <p:ph idx="1"/>
            <p:extLst>
              <p:ext uri="{D42A27DB-BD31-4B8C-83A1-F6EECF244321}">
                <p14:modId xmlns:p14="http://schemas.microsoft.com/office/powerpoint/2010/main" val="3872965304"/>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5709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63E00694-E403-4987-8634-15F6D8E4C3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dirty="0"/>
              <a:t>/</a:t>
            </a:r>
          </a:p>
        </p:txBody>
      </p:sp>
      <p:sp>
        <p:nvSpPr>
          <p:cNvPr id="2" name="Title 1">
            <a:extLst>
              <a:ext uri="{FF2B5EF4-FFF2-40B4-BE49-F238E27FC236}">
                <a16:creationId xmlns:a16="http://schemas.microsoft.com/office/drawing/2014/main" id="{CB7CCD7B-1ABE-49D7-BF0B-26BB630AB350}"/>
              </a:ext>
            </a:extLst>
          </p:cNvPr>
          <p:cNvSpPr>
            <a:spLocks noGrp="1"/>
          </p:cNvSpPr>
          <p:nvPr>
            <p:ph type="title"/>
          </p:nvPr>
        </p:nvSpPr>
        <p:spPr>
          <a:xfrm>
            <a:off x="1097280" y="5301916"/>
            <a:ext cx="10058400" cy="731453"/>
          </a:xfrm>
        </p:spPr>
        <p:txBody>
          <a:bodyPr anchor="ctr">
            <a:normAutofit/>
          </a:bodyPr>
          <a:lstStyle/>
          <a:p>
            <a:pPr algn="ctr"/>
            <a:r>
              <a:rPr lang="en-US" dirty="0"/>
              <a:t>Quality</a:t>
            </a:r>
          </a:p>
        </p:txBody>
      </p:sp>
      <p:graphicFrame>
        <p:nvGraphicFramePr>
          <p:cNvPr id="9" name="Diagram 8">
            <a:extLst>
              <a:ext uri="{FF2B5EF4-FFF2-40B4-BE49-F238E27FC236}">
                <a16:creationId xmlns:a16="http://schemas.microsoft.com/office/drawing/2014/main" id="{ACE3CFD9-1371-43EB-925E-C6A549C4E4F9}"/>
              </a:ext>
            </a:extLst>
          </p:cNvPr>
          <p:cNvGraphicFramePr/>
          <p:nvPr>
            <p:extLst>
              <p:ext uri="{D42A27DB-BD31-4B8C-83A1-F6EECF244321}">
                <p14:modId xmlns:p14="http://schemas.microsoft.com/office/powerpoint/2010/main" val="3999894212"/>
              </p:ext>
            </p:extLst>
          </p:nvPr>
        </p:nvGraphicFramePr>
        <p:xfrm>
          <a:off x="1036319" y="680936"/>
          <a:ext cx="10119362" cy="4452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0642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4B22B66-24A8-4FDB-A3A6-6A321188787D}"/>
              </a:ext>
            </a:extLst>
          </p:cNvPr>
          <p:cNvSpPr>
            <a:spLocks noGrp="1"/>
          </p:cNvSpPr>
          <p:nvPr>
            <p:ph type="title"/>
          </p:nvPr>
        </p:nvSpPr>
        <p:spPr>
          <a:xfrm>
            <a:off x="492370" y="516835"/>
            <a:ext cx="3084844" cy="5772840"/>
          </a:xfrm>
        </p:spPr>
        <p:txBody>
          <a:bodyPr anchor="ctr">
            <a:normAutofit/>
          </a:bodyPr>
          <a:lstStyle/>
          <a:p>
            <a:r>
              <a:rPr lang="en-US" sz="3600">
                <a:solidFill>
                  <a:srgbClr val="FFFFFF"/>
                </a:solidFill>
              </a:rPr>
              <a:t>Bribes and Kickbacks</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E37098EF-77D3-1BE0-5F06-CB75C97B8FDE}"/>
              </a:ext>
            </a:extLst>
          </p:cNvPr>
          <p:cNvGraphicFramePr>
            <a:graphicFrameLocks noGrp="1"/>
          </p:cNvGraphicFramePr>
          <p:nvPr>
            <p:ph idx="1"/>
            <p:extLst>
              <p:ext uri="{D42A27DB-BD31-4B8C-83A1-F6EECF244321}">
                <p14:modId xmlns:p14="http://schemas.microsoft.com/office/powerpoint/2010/main" val="3755033319"/>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7701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1CC64B-3404-41C8-9B98-14D5BE00859A}"/>
              </a:ext>
            </a:extLst>
          </p:cNvPr>
          <p:cNvSpPr>
            <a:spLocks noGrp="1"/>
          </p:cNvSpPr>
          <p:nvPr>
            <p:ph type="title"/>
          </p:nvPr>
        </p:nvSpPr>
        <p:spPr>
          <a:xfrm>
            <a:off x="781877" y="643467"/>
            <a:ext cx="3467569" cy="5571066"/>
          </a:xfrm>
        </p:spPr>
        <p:txBody>
          <a:bodyPr anchor="ctr">
            <a:normAutofit/>
          </a:bodyPr>
          <a:lstStyle/>
          <a:p>
            <a:r>
              <a:rPr lang="en-US" sz="4000" dirty="0">
                <a:solidFill>
                  <a:srgbClr val="FFFFFF"/>
                </a:solidFill>
              </a:rPr>
              <a:t>Billing and Pricing</a:t>
            </a: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C2058900-2519-4032-86A8-07499BD4B1B6}"/>
              </a:ext>
            </a:extLst>
          </p:cNvPr>
          <p:cNvSpPr>
            <a:spLocks noGrp="1"/>
          </p:cNvSpPr>
          <p:nvPr>
            <p:ph idx="1"/>
          </p:nvPr>
        </p:nvSpPr>
        <p:spPr>
          <a:xfrm>
            <a:off x="4786604" y="643467"/>
            <a:ext cx="7221894" cy="5571065"/>
          </a:xfrm>
        </p:spPr>
        <p:txBody>
          <a:bodyPr anchor="ctr">
            <a:normAutofit/>
          </a:bodyPr>
          <a:lstStyle/>
          <a:p>
            <a:r>
              <a:rPr lang="en-US" sz="1800" dirty="0">
                <a:solidFill>
                  <a:srgbClr val="FFFFFF"/>
                </a:solidFill>
              </a:rPr>
              <a:t>Be clear and accurate in every aspect of billing and pricing. </a:t>
            </a:r>
          </a:p>
          <a:p>
            <a:r>
              <a:rPr lang="en-US" sz="1800" dirty="0">
                <a:solidFill>
                  <a:srgbClr val="FFFFFF"/>
                </a:solidFill>
              </a:rPr>
              <a:t>Prices should reflect the cost to design and produce products, the level of effort, market conditions, and other relevant factors. </a:t>
            </a:r>
          </a:p>
          <a:p>
            <a:r>
              <a:rPr lang="en-US" sz="1800" dirty="0">
                <a:solidFill>
                  <a:srgbClr val="FFFFFF"/>
                </a:solidFill>
              </a:rPr>
              <a:t>Invoices must be clear and understandable. Overpayments shall be returned promptly upon discovery. </a:t>
            </a:r>
          </a:p>
          <a:p>
            <a:r>
              <a:rPr lang="en-US" sz="1800" dirty="0">
                <a:solidFill>
                  <a:srgbClr val="FFFFFF"/>
                </a:solidFill>
              </a:rPr>
              <a:t>Bills to customers must be timely, accurate, and honest. </a:t>
            </a:r>
          </a:p>
          <a:p>
            <a:r>
              <a:rPr lang="en-US" sz="1800" dirty="0">
                <a:solidFill>
                  <a:srgbClr val="FFFFFF"/>
                </a:solidFill>
              </a:rPr>
              <a:t>It is unlawful to present a false or fraudulent claim to any government customer. </a:t>
            </a:r>
          </a:p>
          <a:p>
            <a:r>
              <a:rPr lang="en-US" sz="1800" dirty="0">
                <a:solidFill>
                  <a:srgbClr val="FFFFFF"/>
                </a:solidFill>
              </a:rPr>
              <a:t>Never improperly shift costs between contracts or projects. </a:t>
            </a:r>
          </a:p>
          <a:p>
            <a:r>
              <a:rPr lang="en-US" sz="1800" dirty="0">
                <a:solidFill>
                  <a:srgbClr val="FFFFFF"/>
                </a:solidFill>
              </a:rPr>
              <a:t>When engaged in billing and pricing, follow these responsibilities: </a:t>
            </a:r>
          </a:p>
          <a:p>
            <a:pPr lvl="1"/>
            <a:r>
              <a:rPr lang="en-US" dirty="0">
                <a:solidFill>
                  <a:srgbClr val="FFFFFF"/>
                </a:solidFill>
              </a:rPr>
              <a:t>Be accurate with pricing </a:t>
            </a:r>
          </a:p>
          <a:p>
            <a:pPr lvl="1"/>
            <a:r>
              <a:rPr lang="en-US" dirty="0">
                <a:solidFill>
                  <a:srgbClr val="FFFFFF"/>
                </a:solidFill>
              </a:rPr>
              <a:t>Ensure bills are accurate, timely, and complete</a:t>
            </a:r>
          </a:p>
          <a:p>
            <a:pPr lvl="1"/>
            <a:r>
              <a:rPr lang="en-US" dirty="0">
                <a:solidFill>
                  <a:srgbClr val="FFFFFF"/>
                </a:solidFill>
              </a:rPr>
              <a:t>Bill appropriate projects/contracts </a:t>
            </a:r>
          </a:p>
          <a:p>
            <a:pPr lvl="1"/>
            <a:r>
              <a:rPr lang="en-US" dirty="0">
                <a:solidFill>
                  <a:srgbClr val="FFFFFF"/>
                </a:solidFill>
              </a:rPr>
              <a:t>Do not split invoices to hide costs or avoid payment procedures </a:t>
            </a:r>
          </a:p>
        </p:txBody>
      </p:sp>
    </p:spTree>
    <p:extLst>
      <p:ext uri="{BB962C8B-B14F-4D97-AF65-F5344CB8AC3E}">
        <p14:creationId xmlns:p14="http://schemas.microsoft.com/office/powerpoint/2010/main" val="3434080299"/>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69B04F7-2699-483E-9AED-7CDB47EC1132}"/>
              </a:ext>
            </a:extLst>
          </p:cNvPr>
          <p:cNvSpPr>
            <a:spLocks noGrp="1"/>
          </p:cNvSpPr>
          <p:nvPr>
            <p:ph type="title"/>
          </p:nvPr>
        </p:nvSpPr>
        <p:spPr>
          <a:xfrm>
            <a:off x="492370" y="605896"/>
            <a:ext cx="3084844" cy="5646208"/>
          </a:xfrm>
        </p:spPr>
        <p:txBody>
          <a:bodyPr anchor="ctr">
            <a:normAutofit/>
          </a:bodyPr>
          <a:lstStyle/>
          <a:p>
            <a:r>
              <a:rPr lang="en-US" sz="3600">
                <a:solidFill>
                  <a:srgbClr val="FFFFFF"/>
                </a:solidFill>
              </a:rPr>
              <a:t>Contract Compliance</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9B896D0-BD5F-43FE-9719-0873D3AAF787}"/>
              </a:ext>
            </a:extLst>
          </p:cNvPr>
          <p:cNvSpPr>
            <a:spLocks noGrp="1"/>
          </p:cNvSpPr>
          <p:nvPr>
            <p:ph idx="1"/>
          </p:nvPr>
        </p:nvSpPr>
        <p:spPr>
          <a:xfrm>
            <a:off x="4513664" y="605896"/>
            <a:ext cx="7420189" cy="5646208"/>
          </a:xfrm>
        </p:spPr>
        <p:txBody>
          <a:bodyPr anchor="ctr">
            <a:normAutofit/>
          </a:bodyPr>
          <a:lstStyle/>
          <a:p>
            <a:r>
              <a:rPr lang="en-US" sz="2400" dirty="0"/>
              <a:t>Deliver goods and services to customers as promised</a:t>
            </a:r>
          </a:p>
          <a:p>
            <a:r>
              <a:rPr lang="en-US" sz="2400" dirty="0"/>
              <a:t>Never substitute material, change testing, or alter quality control requirements without customer approval</a:t>
            </a:r>
          </a:p>
          <a:p>
            <a:r>
              <a:rPr lang="en-US" sz="2400" dirty="0"/>
              <a:t>Only certify the product or service tested when it has been tested according to all applicable requirements </a:t>
            </a:r>
          </a:p>
          <a:p>
            <a:r>
              <a:rPr lang="en-US" sz="2400" dirty="0"/>
              <a:t>When performing on customer contracts follow these responsibilities: </a:t>
            </a:r>
          </a:p>
          <a:p>
            <a:pPr lvl="2"/>
            <a:r>
              <a:rPr lang="en-US" sz="2000" dirty="0"/>
              <a:t>Document how contract obligations are met</a:t>
            </a:r>
          </a:p>
          <a:p>
            <a:pPr lvl="2"/>
            <a:r>
              <a:rPr lang="en-US" sz="2000" dirty="0"/>
              <a:t>Do not make substitutions without customer approval</a:t>
            </a:r>
          </a:p>
          <a:p>
            <a:pPr lvl="2"/>
            <a:r>
              <a:rPr lang="en-US" sz="2000" dirty="0"/>
              <a:t>Perform all tests in accordance with the terms of the contract including applicable specifications</a:t>
            </a:r>
          </a:p>
        </p:txBody>
      </p:sp>
    </p:spTree>
    <p:extLst>
      <p:ext uri="{BB962C8B-B14F-4D97-AF65-F5344CB8AC3E}">
        <p14:creationId xmlns:p14="http://schemas.microsoft.com/office/powerpoint/2010/main" val="1548918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EF46D-BB70-4856-AF64-396C8E6450D9}"/>
              </a:ext>
            </a:extLst>
          </p:cNvPr>
          <p:cNvSpPr>
            <a:spLocks noGrp="1"/>
          </p:cNvSpPr>
          <p:nvPr>
            <p:ph type="title"/>
          </p:nvPr>
        </p:nvSpPr>
        <p:spPr/>
        <p:txBody>
          <a:bodyPr/>
          <a:lstStyle/>
          <a:p>
            <a:r>
              <a:rPr lang="en-US" dirty="0"/>
              <a:t>Safety</a:t>
            </a:r>
          </a:p>
        </p:txBody>
      </p:sp>
      <p:sp>
        <p:nvSpPr>
          <p:cNvPr id="3" name="Content Placeholder 2">
            <a:extLst>
              <a:ext uri="{FF2B5EF4-FFF2-40B4-BE49-F238E27FC236}">
                <a16:creationId xmlns:a16="http://schemas.microsoft.com/office/drawing/2014/main" id="{FF455D73-FAD8-4231-86AA-D05B05702713}"/>
              </a:ext>
            </a:extLst>
          </p:cNvPr>
          <p:cNvSpPr>
            <a:spLocks noGrp="1"/>
          </p:cNvSpPr>
          <p:nvPr>
            <p:ph idx="1"/>
          </p:nvPr>
        </p:nvSpPr>
        <p:spPr/>
        <p:txBody>
          <a:bodyPr/>
          <a:lstStyle/>
          <a:p>
            <a:r>
              <a:rPr lang="en-US" sz="2400" dirty="0"/>
              <a:t>All associates are expected to</a:t>
            </a:r>
          </a:p>
          <a:p>
            <a:pPr lvl="1">
              <a:buFont typeface="Wingdings" panose="05000000000000000000" pitchFamily="2" charset="2"/>
              <a:buChar char="v"/>
            </a:pPr>
            <a:r>
              <a:rPr lang="en-US" sz="2000" dirty="0"/>
              <a:t>Report all safety hazards and accidents</a:t>
            </a:r>
          </a:p>
          <a:p>
            <a:pPr lvl="1">
              <a:buFont typeface="Wingdings" panose="05000000000000000000" pitchFamily="2" charset="2"/>
              <a:buChar char="v"/>
            </a:pPr>
            <a:r>
              <a:rPr lang="en-US" sz="2000" dirty="0"/>
              <a:t>Report all suspected violations of safety procedures to your supervisor or safety and health department</a:t>
            </a:r>
          </a:p>
          <a:p>
            <a:pPr lvl="1">
              <a:buFont typeface="Wingdings" panose="05000000000000000000" pitchFamily="2" charset="2"/>
              <a:buChar char="v"/>
            </a:pPr>
            <a:r>
              <a:rPr lang="en-US" sz="2000" dirty="0"/>
              <a:t>Be proactive to prevent a safety accident or incident</a:t>
            </a:r>
          </a:p>
          <a:p>
            <a:endParaRPr lang="en-US" dirty="0"/>
          </a:p>
        </p:txBody>
      </p:sp>
    </p:spTree>
    <p:extLst>
      <p:ext uri="{BB962C8B-B14F-4D97-AF65-F5344CB8AC3E}">
        <p14:creationId xmlns:p14="http://schemas.microsoft.com/office/powerpoint/2010/main" val="749224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D296F-F696-4458-BD70-A88389746F96}"/>
              </a:ext>
            </a:extLst>
          </p:cNvPr>
          <p:cNvSpPr>
            <a:spLocks noGrp="1"/>
          </p:cNvSpPr>
          <p:nvPr>
            <p:ph type="title"/>
          </p:nvPr>
        </p:nvSpPr>
        <p:spPr/>
        <p:txBody>
          <a:bodyPr/>
          <a:lstStyle/>
          <a:p>
            <a:r>
              <a:rPr lang="en-US" dirty="0"/>
              <a:t>Ethics Program Expectations</a:t>
            </a:r>
          </a:p>
        </p:txBody>
      </p:sp>
      <p:sp>
        <p:nvSpPr>
          <p:cNvPr id="3" name="Content Placeholder 2">
            <a:extLst>
              <a:ext uri="{FF2B5EF4-FFF2-40B4-BE49-F238E27FC236}">
                <a16:creationId xmlns:a16="http://schemas.microsoft.com/office/drawing/2014/main" id="{149C61EF-493A-4A4B-B4F2-AFF8B11F0F3E}"/>
              </a:ext>
            </a:extLst>
          </p:cNvPr>
          <p:cNvSpPr>
            <a:spLocks noGrp="1"/>
          </p:cNvSpPr>
          <p:nvPr>
            <p:ph idx="1"/>
          </p:nvPr>
        </p:nvSpPr>
        <p:spPr>
          <a:xfrm>
            <a:off x="1097280" y="1845734"/>
            <a:ext cx="10058400" cy="4282350"/>
          </a:xfrm>
        </p:spPr>
        <p:txBody>
          <a:bodyPr>
            <a:normAutofit/>
          </a:bodyPr>
          <a:lstStyle/>
          <a:p>
            <a:r>
              <a:rPr lang="en-US" dirty="0"/>
              <a:t>A. Whistleblower Protection</a:t>
            </a:r>
          </a:p>
          <a:p>
            <a:r>
              <a:rPr lang="en-US" dirty="0"/>
              <a:t>Thaler Machine Company, LLC expects suppliers to provide their employees with avenues for raising legal or ethical issues or concerns without fear of retaliation. The entire supply chain  expects TMC LLC suppliers to take action to prevent, detect, and correct any retaliatory actions. </a:t>
            </a:r>
          </a:p>
          <a:p>
            <a:r>
              <a:rPr lang="en-US" dirty="0"/>
              <a:t>B. Consequences for Violating Code</a:t>
            </a:r>
          </a:p>
          <a:p>
            <a:r>
              <a:rPr lang="en-US" dirty="0"/>
              <a:t>In the event of a violation of any of the above expectations, TMC LLC may pursue corrective action to remedy the situation. In the case of a violation of law or regulation, TMC LLC may be required to report those violations to proper authorities. TMC LLC reserves the right to terminate our relationship with any supplier under the terms of the existing procurement/ purchasing contract.</a:t>
            </a:r>
          </a:p>
        </p:txBody>
      </p:sp>
    </p:spTree>
    <p:extLst>
      <p:ext uri="{BB962C8B-B14F-4D97-AF65-F5344CB8AC3E}">
        <p14:creationId xmlns:p14="http://schemas.microsoft.com/office/powerpoint/2010/main" val="17563184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D296F-F696-4458-BD70-A88389746F96}"/>
              </a:ext>
            </a:extLst>
          </p:cNvPr>
          <p:cNvSpPr>
            <a:spLocks noGrp="1"/>
          </p:cNvSpPr>
          <p:nvPr>
            <p:ph type="title"/>
          </p:nvPr>
        </p:nvSpPr>
        <p:spPr/>
        <p:txBody>
          <a:bodyPr/>
          <a:lstStyle/>
          <a:p>
            <a:r>
              <a:rPr lang="en-US" dirty="0"/>
              <a:t>Ethics Program Expectations</a:t>
            </a:r>
          </a:p>
        </p:txBody>
      </p:sp>
      <p:sp>
        <p:nvSpPr>
          <p:cNvPr id="3" name="Content Placeholder 2">
            <a:extLst>
              <a:ext uri="{FF2B5EF4-FFF2-40B4-BE49-F238E27FC236}">
                <a16:creationId xmlns:a16="http://schemas.microsoft.com/office/drawing/2014/main" id="{149C61EF-493A-4A4B-B4F2-AFF8B11F0F3E}"/>
              </a:ext>
            </a:extLst>
          </p:cNvPr>
          <p:cNvSpPr>
            <a:spLocks noGrp="1"/>
          </p:cNvSpPr>
          <p:nvPr>
            <p:ph idx="1"/>
          </p:nvPr>
        </p:nvSpPr>
        <p:spPr>
          <a:xfrm>
            <a:off x="1097280" y="1845734"/>
            <a:ext cx="10058400" cy="937571"/>
          </a:xfrm>
        </p:spPr>
        <p:txBody>
          <a:bodyPr>
            <a:normAutofit/>
          </a:bodyPr>
          <a:lstStyle/>
          <a:p>
            <a:r>
              <a:rPr lang="en-US" dirty="0"/>
              <a:t>The US Department of Defense has a confidential means to report fraud, waste, abuse and other violations of law. Call 1-800-424-9098 to report violations. Examples of these types of violations include:</a:t>
            </a:r>
          </a:p>
        </p:txBody>
      </p:sp>
      <p:sp>
        <p:nvSpPr>
          <p:cNvPr id="4" name="TextBox 3">
            <a:extLst>
              <a:ext uri="{FF2B5EF4-FFF2-40B4-BE49-F238E27FC236}">
                <a16:creationId xmlns:a16="http://schemas.microsoft.com/office/drawing/2014/main" id="{8219AD31-73A9-4F0E-897E-54A1096A8C93}"/>
              </a:ext>
            </a:extLst>
          </p:cNvPr>
          <p:cNvSpPr txBox="1"/>
          <p:nvPr/>
        </p:nvSpPr>
        <p:spPr>
          <a:xfrm>
            <a:off x="1604211" y="2891679"/>
            <a:ext cx="4387515" cy="2308324"/>
          </a:xfrm>
          <a:prstGeom prst="rect">
            <a:avLst/>
          </a:prstGeom>
          <a:noFill/>
        </p:spPr>
        <p:txBody>
          <a:bodyPr wrap="square" rtlCol="0">
            <a:spAutoFit/>
          </a:bodyPr>
          <a:lstStyle/>
          <a:p>
            <a:r>
              <a:rPr lang="en-US" dirty="0"/>
              <a:t>Threats to homeland security</a:t>
            </a:r>
          </a:p>
          <a:p>
            <a:r>
              <a:rPr lang="en-US" dirty="0"/>
              <a:t>Health and safety issues</a:t>
            </a:r>
          </a:p>
          <a:p>
            <a:r>
              <a:rPr lang="en-US" dirty="0"/>
              <a:t>Trafficking in persons</a:t>
            </a:r>
          </a:p>
          <a:p>
            <a:r>
              <a:rPr lang="en-US" dirty="0"/>
              <a:t>Improper military mental health evaluations</a:t>
            </a:r>
          </a:p>
          <a:p>
            <a:r>
              <a:rPr lang="en-US" dirty="0"/>
              <a:t>Leaks of classified information</a:t>
            </a:r>
          </a:p>
          <a:p>
            <a:r>
              <a:rPr lang="en-US" dirty="0"/>
              <a:t>Bribery and acceptance of gratuities</a:t>
            </a:r>
          </a:p>
          <a:p>
            <a:r>
              <a:rPr lang="en-US" dirty="0"/>
              <a:t>Counterfeit or substandard parts</a:t>
            </a:r>
          </a:p>
          <a:p>
            <a:endParaRPr lang="en-US" dirty="0"/>
          </a:p>
        </p:txBody>
      </p:sp>
      <p:sp>
        <p:nvSpPr>
          <p:cNvPr id="6" name="TextBox 5">
            <a:extLst>
              <a:ext uri="{FF2B5EF4-FFF2-40B4-BE49-F238E27FC236}">
                <a16:creationId xmlns:a16="http://schemas.microsoft.com/office/drawing/2014/main" id="{E70D20CA-3313-4BBF-AA2D-298C4F24040A}"/>
              </a:ext>
            </a:extLst>
          </p:cNvPr>
          <p:cNvSpPr txBox="1"/>
          <p:nvPr/>
        </p:nvSpPr>
        <p:spPr>
          <a:xfrm>
            <a:off x="6946231" y="2891679"/>
            <a:ext cx="3641558" cy="2031325"/>
          </a:xfrm>
          <a:prstGeom prst="rect">
            <a:avLst/>
          </a:prstGeom>
          <a:noFill/>
        </p:spPr>
        <p:txBody>
          <a:bodyPr wrap="square" rtlCol="0">
            <a:spAutoFit/>
          </a:bodyPr>
          <a:lstStyle/>
          <a:p>
            <a:r>
              <a:rPr lang="en-US" dirty="0"/>
              <a:t>Whistleblower Reprisals</a:t>
            </a:r>
          </a:p>
          <a:p>
            <a:r>
              <a:rPr lang="en-US" dirty="0"/>
              <a:t>Conflicts of interest</a:t>
            </a:r>
          </a:p>
          <a:p>
            <a:r>
              <a:rPr lang="en-US" dirty="0"/>
              <a:t>Contract and procurement fraud</a:t>
            </a:r>
          </a:p>
          <a:p>
            <a:r>
              <a:rPr lang="en-US" dirty="0"/>
              <a:t>Computer crimes</a:t>
            </a:r>
          </a:p>
          <a:p>
            <a:r>
              <a:rPr lang="en-US" dirty="0"/>
              <a:t>Health care fraud</a:t>
            </a:r>
          </a:p>
          <a:p>
            <a:r>
              <a:rPr lang="en-US" dirty="0"/>
              <a:t>Travel or purchase card fraud</a:t>
            </a:r>
          </a:p>
          <a:p>
            <a:r>
              <a:rPr lang="en-US" dirty="0"/>
              <a:t>Cost/labor mischarging</a:t>
            </a:r>
          </a:p>
        </p:txBody>
      </p:sp>
    </p:spTree>
    <p:extLst>
      <p:ext uri="{BB962C8B-B14F-4D97-AF65-F5344CB8AC3E}">
        <p14:creationId xmlns:p14="http://schemas.microsoft.com/office/powerpoint/2010/main" val="1578515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4938D-AF31-4393-8556-2CDA13BB3D86}"/>
              </a:ext>
            </a:extLst>
          </p:cNvPr>
          <p:cNvSpPr>
            <a:spLocks noGrp="1"/>
          </p:cNvSpPr>
          <p:nvPr>
            <p:ph type="title"/>
          </p:nvPr>
        </p:nvSpPr>
        <p:spPr>
          <a:xfrm>
            <a:off x="1097280" y="286603"/>
            <a:ext cx="10058400" cy="1450757"/>
          </a:xfrm>
        </p:spPr>
        <p:txBody>
          <a:bodyPr>
            <a:normAutofit/>
          </a:bodyPr>
          <a:lstStyle/>
          <a:p>
            <a:r>
              <a:rPr lang="en-US" dirty="0"/>
              <a:t>Ethics and Compliance Policies and</a:t>
            </a:r>
            <a:br>
              <a:rPr lang="en-US" dirty="0"/>
            </a:br>
            <a:r>
              <a:rPr lang="en-US" dirty="0"/>
              <a:t>Program Expectations</a:t>
            </a:r>
          </a:p>
        </p:txBody>
      </p:sp>
      <p:graphicFrame>
        <p:nvGraphicFramePr>
          <p:cNvPr id="5" name="Content Placeholder 2">
            <a:extLst>
              <a:ext uri="{FF2B5EF4-FFF2-40B4-BE49-F238E27FC236}">
                <a16:creationId xmlns:a16="http://schemas.microsoft.com/office/drawing/2014/main" id="{A3E6D2C8-3D80-C11E-CC3C-9B0FE20FAC6E}"/>
              </a:ext>
            </a:extLst>
          </p:cNvPr>
          <p:cNvGraphicFramePr>
            <a:graphicFrameLocks noGrp="1"/>
          </p:cNvGraphicFramePr>
          <p:nvPr>
            <p:ph idx="1"/>
            <p:extLst>
              <p:ext uri="{D42A27DB-BD31-4B8C-83A1-F6EECF244321}">
                <p14:modId xmlns:p14="http://schemas.microsoft.com/office/powerpoint/2010/main" val="86775315"/>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9081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B75E4-9512-4A00-9B95-264AE2BDF4B7}"/>
              </a:ext>
            </a:extLst>
          </p:cNvPr>
          <p:cNvSpPr>
            <a:spLocks noGrp="1"/>
          </p:cNvSpPr>
          <p:nvPr>
            <p:ph type="title"/>
          </p:nvPr>
        </p:nvSpPr>
        <p:spPr>
          <a:xfrm>
            <a:off x="1097280" y="286603"/>
            <a:ext cx="10058400" cy="1450757"/>
          </a:xfrm>
        </p:spPr>
        <p:txBody>
          <a:bodyPr>
            <a:normAutofit/>
          </a:bodyPr>
          <a:lstStyle/>
          <a:p>
            <a:r>
              <a:rPr lang="en-US" dirty="0"/>
              <a:t>Protecting Our Resources </a:t>
            </a:r>
            <a:br>
              <a:rPr lang="en-US" dirty="0"/>
            </a:br>
            <a:r>
              <a:rPr lang="en-US" dirty="0"/>
              <a:t>Environmental Protection</a:t>
            </a:r>
          </a:p>
        </p:txBody>
      </p:sp>
      <p:pic>
        <p:nvPicPr>
          <p:cNvPr id="10" name="Graphic 6" descr="Deciduous tree">
            <a:extLst>
              <a:ext uri="{FF2B5EF4-FFF2-40B4-BE49-F238E27FC236}">
                <a16:creationId xmlns:a16="http://schemas.microsoft.com/office/drawing/2014/main" id="{954EE37A-9F5D-B973-0C49-4353EF06F9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76432" y="2104325"/>
            <a:ext cx="3094997" cy="3094997"/>
          </a:xfrm>
          <a:prstGeom prst="rect">
            <a:avLst/>
          </a:prstGeom>
        </p:spPr>
      </p:pic>
      <p:sp>
        <p:nvSpPr>
          <p:cNvPr id="11" name="Content Placeholder 2">
            <a:extLst>
              <a:ext uri="{FF2B5EF4-FFF2-40B4-BE49-F238E27FC236}">
                <a16:creationId xmlns:a16="http://schemas.microsoft.com/office/drawing/2014/main" id="{8D0DB6F1-9800-4366-BD7B-1E8F94EEED26}"/>
              </a:ext>
            </a:extLst>
          </p:cNvPr>
          <p:cNvSpPr>
            <a:spLocks noGrp="1"/>
          </p:cNvSpPr>
          <p:nvPr>
            <p:ph idx="1"/>
          </p:nvPr>
        </p:nvSpPr>
        <p:spPr>
          <a:xfrm>
            <a:off x="4639733" y="1845734"/>
            <a:ext cx="6515947" cy="4023360"/>
          </a:xfrm>
        </p:spPr>
        <p:txBody>
          <a:bodyPr>
            <a:normAutofit/>
          </a:bodyPr>
          <a:lstStyle/>
          <a:p>
            <a:r>
              <a:rPr lang="en-US" sz="1900" dirty="0"/>
              <a:t>It the responsibility of every part of the entire TMC LLC supply chain to protect the environment of the community. In all jurisdictions, each associate or entity is expected to comply with environmental protection laws and regulations, including recycling and waste disposal requirements. </a:t>
            </a:r>
          </a:p>
          <a:p>
            <a:r>
              <a:rPr lang="en-US" sz="1900" dirty="0"/>
              <a:t>To protect the environment, each person in the supply chain is have the following responsibilities: </a:t>
            </a:r>
          </a:p>
          <a:p>
            <a:pPr>
              <a:buFont typeface="Wingdings" panose="05000000000000000000" pitchFamily="2" charset="2"/>
              <a:buChar char="v"/>
            </a:pPr>
            <a:r>
              <a:rPr lang="en-US" sz="1900" dirty="0"/>
              <a:t>follow all environmental guidelines and procedures for handling and disposing of waste and hazardous materials in the workplace</a:t>
            </a:r>
          </a:p>
          <a:p>
            <a:pPr>
              <a:buFont typeface="Wingdings" panose="05000000000000000000" pitchFamily="2" charset="2"/>
              <a:buChar char="v"/>
            </a:pPr>
            <a:r>
              <a:rPr lang="en-US" sz="1900" dirty="0"/>
              <a:t>Prevent and report any spills or leaks</a:t>
            </a:r>
          </a:p>
          <a:p>
            <a:pPr>
              <a:buFont typeface="Wingdings" panose="05000000000000000000" pitchFamily="2" charset="2"/>
              <a:buChar char="v"/>
            </a:pPr>
            <a:r>
              <a:rPr lang="en-US" sz="1900" dirty="0"/>
              <a:t>Report to their supervisor or manager any actions that may adversely affect the environment</a:t>
            </a:r>
          </a:p>
        </p:txBody>
      </p:sp>
    </p:spTree>
    <p:extLst>
      <p:ext uri="{BB962C8B-B14F-4D97-AF65-F5344CB8AC3E}">
        <p14:creationId xmlns:p14="http://schemas.microsoft.com/office/powerpoint/2010/main" val="14097846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22832-A947-4B57-9C54-977195EB28DC}"/>
              </a:ext>
            </a:extLst>
          </p:cNvPr>
          <p:cNvSpPr>
            <a:spLocks noGrp="1"/>
          </p:cNvSpPr>
          <p:nvPr>
            <p:ph type="title"/>
          </p:nvPr>
        </p:nvSpPr>
        <p:spPr/>
        <p:txBody>
          <a:bodyPr/>
          <a:lstStyle/>
          <a:p>
            <a:r>
              <a:rPr lang="en-US" dirty="0"/>
              <a:t>Managers and supervisors</a:t>
            </a:r>
          </a:p>
        </p:txBody>
      </p:sp>
      <p:sp>
        <p:nvSpPr>
          <p:cNvPr id="3" name="Content Placeholder 2">
            <a:extLst>
              <a:ext uri="{FF2B5EF4-FFF2-40B4-BE49-F238E27FC236}">
                <a16:creationId xmlns:a16="http://schemas.microsoft.com/office/drawing/2014/main" id="{7DB40F6E-7B94-441A-BA75-0C0C25DC061B}"/>
              </a:ext>
            </a:extLst>
          </p:cNvPr>
          <p:cNvSpPr>
            <a:spLocks noGrp="1"/>
          </p:cNvSpPr>
          <p:nvPr>
            <p:ph idx="1"/>
          </p:nvPr>
        </p:nvSpPr>
        <p:spPr/>
        <p:txBody>
          <a:bodyPr>
            <a:normAutofit fontScale="92500" lnSpcReduction="10000"/>
          </a:bodyPr>
          <a:lstStyle/>
          <a:p>
            <a:r>
              <a:rPr lang="en-US" dirty="0"/>
              <a:t>TMC LLC Managers and supervisors are expected to provide timely advice and guidance to employees on ethics and compliance concerns.</a:t>
            </a:r>
          </a:p>
          <a:p>
            <a:r>
              <a:rPr lang="en-US" dirty="0"/>
              <a:t>TMC LLC suppliers are expected to manage ethics and compliance concerns. </a:t>
            </a:r>
          </a:p>
          <a:p>
            <a:r>
              <a:rPr lang="en-US" dirty="0"/>
              <a:t>The more we talk openly about business conduct and our standards, the clearer we will be about what is expected. </a:t>
            </a:r>
          </a:p>
          <a:p>
            <a:r>
              <a:rPr lang="en-US" dirty="0"/>
              <a:t>Managers and supervisors should:</a:t>
            </a:r>
          </a:p>
          <a:p>
            <a:pPr lvl="1">
              <a:buFont typeface="Wingdings" panose="05000000000000000000" pitchFamily="2" charset="2"/>
              <a:buChar char="v"/>
            </a:pPr>
            <a:r>
              <a:rPr lang="en-US" dirty="0"/>
              <a:t>Lead by example</a:t>
            </a:r>
          </a:p>
          <a:p>
            <a:pPr lvl="1">
              <a:buFont typeface="Wingdings" panose="05000000000000000000" pitchFamily="2" charset="2"/>
              <a:buChar char="v"/>
            </a:pPr>
            <a:r>
              <a:rPr lang="en-US" dirty="0"/>
              <a:t>Affirm the need to follow the laws, regulations, and policies that govern our business</a:t>
            </a:r>
          </a:p>
          <a:p>
            <a:pPr lvl="1">
              <a:buFont typeface="Wingdings" panose="05000000000000000000" pitchFamily="2" charset="2"/>
              <a:buChar char="v"/>
            </a:pPr>
            <a:r>
              <a:rPr lang="en-US" dirty="0"/>
              <a:t>Encourage employees to ask questions and get advice before they act</a:t>
            </a:r>
          </a:p>
          <a:p>
            <a:pPr lvl="1">
              <a:buFont typeface="Wingdings" panose="05000000000000000000" pitchFamily="2" charset="2"/>
              <a:buChar char="v"/>
            </a:pPr>
            <a:r>
              <a:rPr lang="en-US" dirty="0"/>
              <a:t>Implement control measures to detect compliance risks</a:t>
            </a:r>
          </a:p>
          <a:p>
            <a:pPr lvl="1">
              <a:buFont typeface="Wingdings" panose="05000000000000000000" pitchFamily="2" charset="2"/>
              <a:buChar char="v"/>
            </a:pPr>
            <a:r>
              <a:rPr lang="en-US" dirty="0"/>
              <a:t>Listen attentively when employees raise ethics questions and concerns</a:t>
            </a:r>
          </a:p>
          <a:p>
            <a:pPr lvl="1">
              <a:buFont typeface="Wingdings" panose="05000000000000000000" pitchFamily="2" charset="2"/>
              <a:buChar char="v"/>
            </a:pPr>
            <a:r>
              <a:rPr lang="en-US" dirty="0"/>
              <a:t>Take prompt action to respond to questions and correct problems</a:t>
            </a:r>
          </a:p>
          <a:p>
            <a:pPr lvl="1">
              <a:buFont typeface="Wingdings" panose="05000000000000000000" pitchFamily="2" charset="2"/>
              <a:buChar char="v"/>
            </a:pPr>
            <a:r>
              <a:rPr lang="en-US" dirty="0"/>
              <a:t>Foster an environment of trust, in which employees can speak up without fear of retaliation</a:t>
            </a:r>
          </a:p>
        </p:txBody>
      </p:sp>
    </p:spTree>
    <p:extLst>
      <p:ext uri="{BB962C8B-B14F-4D97-AF65-F5344CB8AC3E}">
        <p14:creationId xmlns:p14="http://schemas.microsoft.com/office/powerpoint/2010/main" val="15122032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98A5-2481-40AD-B355-BD93D388E798}"/>
              </a:ext>
            </a:extLst>
          </p:cNvPr>
          <p:cNvSpPr>
            <a:spLocks noGrp="1"/>
          </p:cNvSpPr>
          <p:nvPr>
            <p:ph type="title"/>
          </p:nvPr>
        </p:nvSpPr>
        <p:spPr>
          <a:xfrm>
            <a:off x="1097280" y="286603"/>
            <a:ext cx="10058400" cy="1450757"/>
          </a:xfrm>
        </p:spPr>
        <p:txBody>
          <a:bodyPr>
            <a:normAutofit/>
          </a:bodyPr>
          <a:lstStyle/>
          <a:p>
            <a:pPr lvl="0"/>
            <a:r>
              <a:rPr lang="en-US" dirty="0"/>
              <a:t>Associates are expected to:</a:t>
            </a:r>
          </a:p>
        </p:txBody>
      </p:sp>
      <p:graphicFrame>
        <p:nvGraphicFramePr>
          <p:cNvPr id="5" name="Content Placeholder 2">
            <a:extLst>
              <a:ext uri="{FF2B5EF4-FFF2-40B4-BE49-F238E27FC236}">
                <a16:creationId xmlns:a16="http://schemas.microsoft.com/office/drawing/2014/main" id="{8DAE8970-0D52-E54C-60E2-534D43C84FF0}"/>
              </a:ext>
            </a:extLst>
          </p:cNvPr>
          <p:cNvGraphicFramePr>
            <a:graphicFrameLocks noGrp="1"/>
          </p:cNvGraphicFramePr>
          <p:nvPr>
            <p:ph idx="1"/>
            <p:extLst>
              <p:ext uri="{D42A27DB-BD31-4B8C-83A1-F6EECF244321}">
                <p14:modId xmlns:p14="http://schemas.microsoft.com/office/powerpoint/2010/main" val="288239674"/>
              </p:ext>
            </p:extLst>
          </p:nvPr>
        </p:nvGraphicFramePr>
        <p:xfrm>
          <a:off x="1096963" y="1860884"/>
          <a:ext cx="100584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47236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26011-3838-48C0-8EA5-033380FA9E21}"/>
              </a:ext>
            </a:extLst>
          </p:cNvPr>
          <p:cNvSpPr>
            <a:spLocks noGrp="1"/>
          </p:cNvSpPr>
          <p:nvPr>
            <p:ph type="title"/>
          </p:nvPr>
        </p:nvSpPr>
        <p:spPr>
          <a:xfrm>
            <a:off x="1097280" y="286603"/>
            <a:ext cx="10058400" cy="1450757"/>
          </a:xfrm>
        </p:spPr>
        <p:txBody>
          <a:bodyPr>
            <a:normAutofit/>
          </a:bodyPr>
          <a:lstStyle/>
          <a:p>
            <a:r>
              <a:rPr lang="en-US" dirty="0"/>
              <a:t>Our name and reputation</a:t>
            </a:r>
          </a:p>
        </p:txBody>
      </p:sp>
      <p:graphicFrame>
        <p:nvGraphicFramePr>
          <p:cNvPr id="5" name="Content Placeholder 2">
            <a:extLst>
              <a:ext uri="{FF2B5EF4-FFF2-40B4-BE49-F238E27FC236}">
                <a16:creationId xmlns:a16="http://schemas.microsoft.com/office/drawing/2014/main" id="{B23CC356-07F5-ED10-E50A-70073CA612CD}"/>
              </a:ext>
            </a:extLst>
          </p:cNvPr>
          <p:cNvGraphicFramePr>
            <a:graphicFrameLocks noGrp="1"/>
          </p:cNvGraphicFramePr>
          <p:nvPr>
            <p:ph idx="1"/>
            <p:extLst>
              <p:ext uri="{D42A27DB-BD31-4B8C-83A1-F6EECF244321}">
                <p14:modId xmlns:p14="http://schemas.microsoft.com/office/powerpoint/2010/main" val="2948369382"/>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5505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F9F4-28AB-443F-A431-01B9E84B0F93}"/>
              </a:ext>
            </a:extLst>
          </p:cNvPr>
          <p:cNvSpPr>
            <a:spLocks noGrp="1"/>
          </p:cNvSpPr>
          <p:nvPr>
            <p:ph type="title"/>
          </p:nvPr>
        </p:nvSpPr>
        <p:spPr>
          <a:xfrm>
            <a:off x="1097280" y="286603"/>
            <a:ext cx="10058400" cy="1450757"/>
          </a:xfrm>
        </p:spPr>
        <p:txBody>
          <a:bodyPr>
            <a:normAutofit/>
          </a:bodyPr>
          <a:lstStyle/>
          <a:p>
            <a:r>
              <a:rPr lang="en-US"/>
              <a:t>COMPLIANCE WITH LAWS</a:t>
            </a:r>
          </a:p>
        </p:txBody>
      </p:sp>
      <p:graphicFrame>
        <p:nvGraphicFramePr>
          <p:cNvPr id="14" name="Content Placeholder 2">
            <a:extLst>
              <a:ext uri="{FF2B5EF4-FFF2-40B4-BE49-F238E27FC236}">
                <a16:creationId xmlns:a16="http://schemas.microsoft.com/office/drawing/2014/main" id="{458B20CD-B922-F912-0172-A414235BD609}"/>
              </a:ext>
            </a:extLst>
          </p:cNvPr>
          <p:cNvGraphicFramePr>
            <a:graphicFrameLocks noGrp="1"/>
          </p:cNvGraphicFramePr>
          <p:nvPr>
            <p:ph idx="1"/>
            <p:extLst>
              <p:ext uri="{D42A27DB-BD31-4B8C-83A1-F6EECF244321}">
                <p14:modId xmlns:p14="http://schemas.microsoft.com/office/powerpoint/2010/main" val="922848435"/>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8359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43AFC8-D8D0-4784-B08C-6324FA88E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54B1A56-8AFB-4D4F-8D98-1E832D6FF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9C75D4-04DA-40E7-8024-294D09169280}"/>
              </a:ext>
            </a:extLst>
          </p:cNvPr>
          <p:cNvSpPr>
            <a:spLocks noGrp="1"/>
          </p:cNvSpPr>
          <p:nvPr>
            <p:ph type="title"/>
          </p:nvPr>
        </p:nvSpPr>
        <p:spPr>
          <a:xfrm>
            <a:off x="1901163" y="1111753"/>
            <a:ext cx="3720353" cy="4634494"/>
          </a:xfrm>
          <a:ln w="25400" cap="sq">
            <a:noFill/>
            <a:miter lim="800000"/>
          </a:ln>
        </p:spPr>
        <p:txBody>
          <a:bodyPr anchor="ctr">
            <a:normAutofit/>
          </a:bodyPr>
          <a:lstStyle/>
          <a:p>
            <a:pPr algn="ctr"/>
            <a:r>
              <a:rPr lang="en-US" sz="3200">
                <a:solidFill>
                  <a:srgbClr val="FFFFFF"/>
                </a:solidFill>
              </a:rPr>
              <a:t>Human Rights – Respect and Dignity</a:t>
            </a:r>
          </a:p>
        </p:txBody>
      </p:sp>
      <p:sp>
        <p:nvSpPr>
          <p:cNvPr id="12" name="Rectangle 11">
            <a:extLst>
              <a:ext uri="{FF2B5EF4-FFF2-40B4-BE49-F238E27FC236}">
                <a16:creationId xmlns:a16="http://schemas.microsoft.com/office/drawing/2014/main" id="{F8E828FC-05B4-4BA4-92D3-3DF79D42D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011464D-1D65-48EB-A596-0E123D737420}"/>
              </a:ext>
            </a:extLst>
          </p:cNvPr>
          <p:cNvSpPr>
            <a:spLocks noGrp="1"/>
          </p:cNvSpPr>
          <p:nvPr>
            <p:ph idx="1"/>
          </p:nvPr>
        </p:nvSpPr>
        <p:spPr>
          <a:xfrm>
            <a:off x="6570206" y="1111753"/>
            <a:ext cx="5057396" cy="4628275"/>
          </a:xfrm>
        </p:spPr>
        <p:txBody>
          <a:bodyPr anchor="ctr">
            <a:normAutofit/>
          </a:bodyPr>
          <a:lstStyle/>
          <a:p>
            <a:pPr lvl="0">
              <a:defRPr cap="all"/>
            </a:pPr>
            <a:r>
              <a:rPr lang="en-US" dirty="0">
                <a:solidFill>
                  <a:schemeClr val="tx1">
                    <a:lumMod val="85000"/>
                    <a:lumOff val="15000"/>
                  </a:schemeClr>
                </a:solidFill>
              </a:rPr>
              <a:t>All TMC LLC associates and suppliers are expected to treat people with respect and dignity, encourage diversity, remain receptive to opinions different than their own, promote equal opportunity for all and foster an inclusive and ethical behavior.</a:t>
            </a:r>
          </a:p>
          <a:p>
            <a:pPr lvl="0">
              <a:defRPr cap="all"/>
            </a:pPr>
            <a:endParaRPr lang="en-US" dirty="0">
              <a:solidFill>
                <a:schemeClr val="tx1">
                  <a:lumMod val="85000"/>
                  <a:lumOff val="15000"/>
                </a:schemeClr>
              </a:solidFill>
            </a:endParaRPr>
          </a:p>
        </p:txBody>
      </p:sp>
    </p:spTree>
    <p:extLst>
      <p:ext uri="{BB962C8B-B14F-4D97-AF65-F5344CB8AC3E}">
        <p14:creationId xmlns:p14="http://schemas.microsoft.com/office/powerpoint/2010/main" val="2953039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A978AA-7672-42C4-B5ED-55539D564D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B938393-3C03-4A4C-9BEF-927DC23665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A092A857-B226-45FB-955B-CBB2C1B53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9C75D4-04DA-40E7-8024-294D09169280}"/>
              </a:ext>
            </a:extLst>
          </p:cNvPr>
          <p:cNvSpPr>
            <a:spLocks noGrp="1"/>
          </p:cNvSpPr>
          <p:nvPr>
            <p:ph type="title"/>
          </p:nvPr>
        </p:nvSpPr>
        <p:spPr>
          <a:xfrm>
            <a:off x="1776173" y="1608667"/>
            <a:ext cx="2556390" cy="4491015"/>
          </a:xfrm>
        </p:spPr>
        <p:txBody>
          <a:bodyPr anchor="t">
            <a:normAutofit/>
          </a:bodyPr>
          <a:lstStyle/>
          <a:p>
            <a:pPr algn="r"/>
            <a:r>
              <a:rPr lang="en-US" sz="3200">
                <a:solidFill>
                  <a:srgbClr val="FFFFFF"/>
                </a:solidFill>
              </a:rPr>
              <a:t>Human Rights – Child Labor</a:t>
            </a:r>
          </a:p>
        </p:txBody>
      </p:sp>
      <p:sp>
        <p:nvSpPr>
          <p:cNvPr id="3" name="Content Placeholder 2">
            <a:extLst>
              <a:ext uri="{FF2B5EF4-FFF2-40B4-BE49-F238E27FC236}">
                <a16:creationId xmlns:a16="http://schemas.microsoft.com/office/drawing/2014/main" id="{5011464D-1D65-48EB-A596-0E123D737420}"/>
              </a:ext>
            </a:extLst>
          </p:cNvPr>
          <p:cNvSpPr>
            <a:spLocks noGrp="1"/>
          </p:cNvSpPr>
          <p:nvPr>
            <p:ph idx="1"/>
          </p:nvPr>
        </p:nvSpPr>
        <p:spPr>
          <a:xfrm>
            <a:off x="4976029" y="1608667"/>
            <a:ext cx="6291241" cy="4491015"/>
          </a:xfrm>
        </p:spPr>
        <p:txBody>
          <a:bodyPr>
            <a:normAutofit/>
          </a:bodyPr>
          <a:lstStyle/>
          <a:p>
            <a:pPr lvl="0">
              <a:defRPr cap="all"/>
            </a:pPr>
            <a:r>
              <a:rPr lang="en-US">
                <a:solidFill>
                  <a:srgbClr val="FFFFFF"/>
                </a:solidFill>
              </a:rPr>
              <a:t>Child Labor is not to be used in the performance of work. The term “child” refers to any person under the minimum legal age for employment where the work is performed.</a:t>
            </a:r>
          </a:p>
        </p:txBody>
      </p:sp>
    </p:spTree>
    <p:extLst>
      <p:ext uri="{BB962C8B-B14F-4D97-AF65-F5344CB8AC3E}">
        <p14:creationId xmlns:p14="http://schemas.microsoft.com/office/powerpoint/2010/main" val="3558433032"/>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99C75D4-04DA-40E7-8024-294D09169280}"/>
              </a:ext>
            </a:extLst>
          </p:cNvPr>
          <p:cNvSpPr>
            <a:spLocks noGrp="1"/>
          </p:cNvSpPr>
          <p:nvPr>
            <p:ph type="title"/>
          </p:nvPr>
        </p:nvSpPr>
        <p:spPr>
          <a:xfrm>
            <a:off x="1066800" y="5252936"/>
            <a:ext cx="10058400" cy="1028715"/>
          </a:xfrm>
        </p:spPr>
        <p:txBody>
          <a:bodyPr anchor="ctr">
            <a:normAutofit/>
          </a:bodyPr>
          <a:lstStyle/>
          <a:p>
            <a:pPr algn="ctr"/>
            <a:r>
              <a:rPr lang="en-US" sz="4100" dirty="0">
                <a:solidFill>
                  <a:srgbClr val="FFFFFF"/>
                </a:solidFill>
              </a:rPr>
              <a:t>Human Rights – Prohibited Human Trafficking</a:t>
            </a:r>
          </a:p>
        </p:txBody>
      </p:sp>
      <p:sp>
        <p:nvSpPr>
          <p:cNvPr id="3" name="Content Placeholder 2">
            <a:extLst>
              <a:ext uri="{FF2B5EF4-FFF2-40B4-BE49-F238E27FC236}">
                <a16:creationId xmlns:a16="http://schemas.microsoft.com/office/drawing/2014/main" id="{5011464D-1D65-48EB-A596-0E123D737420}"/>
              </a:ext>
            </a:extLst>
          </p:cNvPr>
          <p:cNvSpPr>
            <a:spLocks noGrp="1"/>
          </p:cNvSpPr>
          <p:nvPr>
            <p:ph idx="1"/>
          </p:nvPr>
        </p:nvSpPr>
        <p:spPr>
          <a:xfrm>
            <a:off x="1097280" y="1086678"/>
            <a:ext cx="10027920" cy="3471467"/>
          </a:xfrm>
        </p:spPr>
        <p:txBody>
          <a:bodyPr>
            <a:normAutofit/>
          </a:bodyPr>
          <a:lstStyle/>
          <a:p>
            <a:pPr lvl="0">
              <a:defRPr cap="all"/>
            </a:pPr>
            <a:r>
              <a:rPr lang="en-US" sz="1400" dirty="0"/>
              <a:t>TMC LLC and suppliers must adhere to prohibiting human trafficking and comply with all applicable local laws where they operate.  Each must refrain from violating the rights of others and appropriately address any adverse human rights impacts of their operations.</a:t>
            </a:r>
          </a:p>
          <a:p>
            <a:pPr lvl="0">
              <a:defRPr cap="all"/>
            </a:pPr>
            <a:r>
              <a:rPr lang="en-US" sz="1400" dirty="0"/>
              <a:t>TMC LLC Associates and supplier associates must be educated on prohibited trafficking activities. Suppliers must discipline associates found to have violated the law or rules, and notify Thaler Machine Company, LLC buyer of any infraction.</a:t>
            </a:r>
          </a:p>
          <a:p>
            <a:pPr lvl="0">
              <a:defRPr cap="all"/>
            </a:pPr>
            <a:r>
              <a:rPr lang="en-US" sz="1400" dirty="0"/>
              <a:t>TMC LLC and all Suppliers will be prohibited from the following on all contracts:</a:t>
            </a:r>
          </a:p>
          <a:p>
            <a:pPr lvl="1">
              <a:buFont typeface="Wingdings" panose="05000000000000000000" pitchFamily="2" charset="2"/>
              <a:buChar char="Ø"/>
              <a:defRPr cap="all"/>
            </a:pPr>
            <a:r>
              <a:rPr lang="en-US" sz="1400" dirty="0"/>
              <a:t>Destroying, concealing, or confiscating identity or immigration documents. </a:t>
            </a:r>
          </a:p>
          <a:p>
            <a:pPr lvl="1">
              <a:buFont typeface="Wingdings" panose="05000000000000000000" pitchFamily="2" charset="2"/>
              <a:buChar char="Ø"/>
              <a:defRPr cap="all"/>
            </a:pPr>
            <a:r>
              <a:rPr lang="en-US" sz="1400" dirty="0"/>
              <a:t>Using misleading or fraudulent tactics in recruiting</a:t>
            </a:r>
          </a:p>
          <a:p>
            <a:pPr lvl="1">
              <a:buFont typeface="Wingdings" panose="05000000000000000000" pitchFamily="2" charset="2"/>
              <a:buChar char="Ø"/>
              <a:defRPr cap="all"/>
            </a:pPr>
            <a:r>
              <a:rPr lang="en-US" sz="1400" dirty="0"/>
              <a:t>Charging associates recruitment fees </a:t>
            </a:r>
          </a:p>
          <a:p>
            <a:pPr lvl="1">
              <a:buFont typeface="Wingdings" panose="05000000000000000000" pitchFamily="2" charset="2"/>
              <a:buChar char="Ø"/>
              <a:defRPr cap="all"/>
            </a:pPr>
            <a:r>
              <a:rPr lang="en-US" sz="1400" dirty="0"/>
              <a:t>Failing to interview and protect employees suspected of being trafficking victims.</a:t>
            </a:r>
          </a:p>
        </p:txBody>
      </p:sp>
      <p:sp>
        <p:nvSpPr>
          <p:cNvPr id="12" name="Rectangle 11">
            <a:extLst>
              <a:ext uri="{FF2B5EF4-FFF2-40B4-BE49-F238E27FC236}">
                <a16:creationId xmlns:a16="http://schemas.microsoft.com/office/drawing/2014/main" id="{5E1ED12F-9F06-4B37-87B7-F98F52937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05719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96C5CE5-79C6-4FA9-A68C-ACA9F4DAA2A2}"/>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Harassment</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650E0FE4-22FC-4BF5-B6BE-7A73D9F878B8}"/>
              </a:ext>
            </a:extLst>
          </p:cNvPr>
          <p:cNvSpPr>
            <a:spLocks noGrp="1"/>
          </p:cNvSpPr>
          <p:nvPr>
            <p:ph idx="1"/>
          </p:nvPr>
        </p:nvSpPr>
        <p:spPr>
          <a:xfrm>
            <a:off x="4742016" y="605896"/>
            <a:ext cx="6413663" cy="5646208"/>
          </a:xfrm>
        </p:spPr>
        <p:txBody>
          <a:bodyPr anchor="ctr">
            <a:normAutofit fontScale="77500" lnSpcReduction="20000"/>
          </a:bodyPr>
          <a:lstStyle/>
          <a:p>
            <a:r>
              <a:rPr lang="en-US" dirty="0"/>
              <a:t>Thaler Machine Company LLC and suppliers are required to ensure that their employees are afforded an employment environment that is free from physical, psychological, and verbal harassment, or other abusive conduct.</a:t>
            </a:r>
          </a:p>
          <a:p>
            <a:r>
              <a:rPr lang="en-US" dirty="0"/>
              <a:t>Harassment is behavior that disrupts another employee in his or her work because of the </a:t>
            </a:r>
            <a:r>
              <a:rPr lang="en-US" dirty="0" err="1"/>
              <a:t>personʼs</a:t>
            </a:r>
            <a:r>
              <a:rPr lang="en-US" dirty="0"/>
              <a:t> race, color, religion, sex, pregnancy, national origin, disability, age, veteran status, sexual orientation, gender identity, or other protected status. </a:t>
            </a:r>
          </a:p>
          <a:p>
            <a:r>
              <a:rPr lang="en-US" dirty="0"/>
              <a:t>Every person has the right to be free from improper or offensive conduct at work. Unwelcome, insulting, or offensive remarks or actions are not accepted at TMC LLC. </a:t>
            </a:r>
          </a:p>
          <a:p>
            <a:r>
              <a:rPr lang="en-US" dirty="0"/>
              <a:t>To maintain an atmosphere free of harassment, each associate of the company have the following responsibilities: Understand and abide by all corporate and business unit policies, procedures, and work rules relating to workplace conduct plus exercise good judgment in professional and personal relationships with co-workers.</a:t>
            </a:r>
          </a:p>
          <a:p>
            <a:r>
              <a:rPr lang="en-US" dirty="0"/>
              <a:t>Sexual harassment can occur under many different circumstances such as requests for dates, sexual favors, or other verbal or physical conduct of a sexual nature serve as the basis for employment decisions. An intimidating, offensive, or hostile work environment results from unwelcome sexual advances, offensive jokes, or other insulting verbal and physical behavior</a:t>
            </a:r>
          </a:p>
          <a:p>
            <a:r>
              <a:rPr lang="en-US" dirty="0"/>
              <a:t>TMC LLC does not tolerate violent behavior at any workplace, whether committed by or against our employees. The following behaviors are prohibited: making threatening remarks, causing physical injury to someone else, intentionally damaging someone </a:t>
            </a:r>
            <a:r>
              <a:rPr lang="en-US" dirty="0" err="1"/>
              <a:t>elseʼs</a:t>
            </a:r>
            <a:r>
              <a:rPr lang="en-US" dirty="0"/>
              <a:t> property, or acting aggressively in a way that causes someone else to fear injury. Use good judgment and promptly inform your supervisor, manager, or Human Resources any observed behavior that could be dangerous or violent.</a:t>
            </a:r>
          </a:p>
        </p:txBody>
      </p:sp>
    </p:spTree>
    <p:extLst>
      <p:ext uri="{BB962C8B-B14F-4D97-AF65-F5344CB8AC3E}">
        <p14:creationId xmlns:p14="http://schemas.microsoft.com/office/powerpoint/2010/main" val="281174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F7713B-30F5-48DE-86F4-92514D2E6BFF}"/>
              </a:ext>
            </a:extLst>
          </p:cNvPr>
          <p:cNvSpPr>
            <a:spLocks noGrp="1"/>
          </p:cNvSpPr>
          <p:nvPr>
            <p:ph type="title"/>
          </p:nvPr>
        </p:nvSpPr>
        <p:spPr>
          <a:xfrm>
            <a:off x="990932" y="286603"/>
            <a:ext cx="6750987" cy="1450757"/>
          </a:xfrm>
        </p:spPr>
        <p:txBody>
          <a:bodyPr>
            <a:normAutofit/>
          </a:bodyPr>
          <a:lstStyle/>
          <a:p>
            <a:r>
              <a:rPr lang="en-US">
                <a:solidFill>
                  <a:schemeClr val="accent2"/>
                </a:solidFill>
              </a:rPr>
              <a:t>Non-Discrimination</a:t>
            </a:r>
          </a:p>
        </p:txBody>
      </p:sp>
      <p:sp>
        <p:nvSpPr>
          <p:cNvPr id="3" name="Content Placeholder 2">
            <a:extLst>
              <a:ext uri="{FF2B5EF4-FFF2-40B4-BE49-F238E27FC236}">
                <a16:creationId xmlns:a16="http://schemas.microsoft.com/office/drawing/2014/main" id="{BCC3BCC6-5E4C-4B5B-8360-269028017F09}"/>
              </a:ext>
            </a:extLst>
          </p:cNvPr>
          <p:cNvSpPr>
            <a:spLocks noGrp="1"/>
          </p:cNvSpPr>
          <p:nvPr>
            <p:ph idx="1"/>
          </p:nvPr>
        </p:nvSpPr>
        <p:spPr>
          <a:xfrm>
            <a:off x="1044204" y="2023962"/>
            <a:ext cx="6697715" cy="3845131"/>
          </a:xfrm>
        </p:spPr>
        <p:txBody>
          <a:bodyPr>
            <a:normAutofit/>
          </a:bodyPr>
          <a:lstStyle/>
          <a:p>
            <a:r>
              <a:rPr lang="en-US" dirty="0"/>
              <a:t>Thaler Machine Company, LLC expects our suppliers to provide equal employment opportunity to employees and applicants for employment, without regard to race, ethnicity, religion, color, sex, national origin, age, military veteran status, ancestry, sexual orientation, gender identity or expression, marital status, family structure, genetic information, or mental or physical disability, so long as the essential functions of the job can be competently performed with or without reasonable accommodation. </a:t>
            </a:r>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966402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1296</TotalTime>
  <Words>4159</Words>
  <Application>Microsoft Office PowerPoint</Application>
  <PresentationFormat>Widescreen</PresentationFormat>
  <Paragraphs>214</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Calibri</vt:lpstr>
      <vt:lpstr>Calibri Light</vt:lpstr>
      <vt:lpstr>Wingdings</vt:lpstr>
      <vt:lpstr>Retrospect</vt:lpstr>
      <vt:lpstr>PowerPoint Presentation</vt:lpstr>
      <vt:lpstr>Business Ethics Principles</vt:lpstr>
      <vt:lpstr>Safety</vt:lpstr>
      <vt:lpstr>COMPLIANCE WITH LAWS</vt:lpstr>
      <vt:lpstr>Human Rights – Respect and Dignity</vt:lpstr>
      <vt:lpstr>Human Rights – Child Labor</vt:lpstr>
      <vt:lpstr>Human Rights – Prohibited Human Trafficking</vt:lpstr>
      <vt:lpstr>Harassment</vt:lpstr>
      <vt:lpstr>Non-Discrimination</vt:lpstr>
      <vt:lpstr>Substance Abuse</vt:lpstr>
      <vt:lpstr>Anti Corruption</vt:lpstr>
      <vt:lpstr>Anti Corruption</vt:lpstr>
      <vt:lpstr>Equal Employment Opportunity</vt:lpstr>
      <vt:lpstr>Conflict of Interest</vt:lpstr>
      <vt:lpstr>Gifts</vt:lpstr>
      <vt:lpstr>Information Protection</vt:lpstr>
      <vt:lpstr>Information Protection</vt:lpstr>
      <vt:lpstr>Information Protection</vt:lpstr>
      <vt:lpstr>Information Protection</vt:lpstr>
      <vt:lpstr>Intellectual Property</vt:lpstr>
      <vt:lpstr>Environmental, Health and Safety</vt:lpstr>
      <vt:lpstr>Global Trade Compliance</vt:lpstr>
      <vt:lpstr>Global Trade Compliance</vt:lpstr>
      <vt:lpstr>Global Trade Compliance</vt:lpstr>
      <vt:lpstr>Quality</vt:lpstr>
      <vt:lpstr>Quality</vt:lpstr>
      <vt:lpstr>Bribes and Kickbacks</vt:lpstr>
      <vt:lpstr>Billing and Pricing</vt:lpstr>
      <vt:lpstr>Contract Compliance</vt:lpstr>
      <vt:lpstr>Ethics Program Expectations</vt:lpstr>
      <vt:lpstr>Ethics Program Expectations</vt:lpstr>
      <vt:lpstr>Ethics and Compliance Policies and Program Expectations</vt:lpstr>
      <vt:lpstr>Protecting Our Resources  Environmental Protection</vt:lpstr>
      <vt:lpstr>Managers and supervisors</vt:lpstr>
      <vt:lpstr>Associates are expected to:</vt:lpstr>
      <vt:lpstr>Our name and reputation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Flory</dc:creator>
  <cp:lastModifiedBy>Michael Flory</cp:lastModifiedBy>
  <cp:revision>14</cp:revision>
  <dcterms:created xsi:type="dcterms:W3CDTF">2022-04-01T20:38:14Z</dcterms:created>
  <dcterms:modified xsi:type="dcterms:W3CDTF">2022-04-11T15:15:50Z</dcterms:modified>
</cp:coreProperties>
</file>